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6"/>
  </p:notesMasterIdLst>
  <p:handoutMasterIdLst>
    <p:handoutMasterId r:id="rId17"/>
  </p:handoutMasterIdLst>
  <p:sldIdLst>
    <p:sldId id="256" r:id="rId5"/>
    <p:sldId id="261" r:id="rId6"/>
    <p:sldId id="262" r:id="rId7"/>
    <p:sldId id="263" r:id="rId8"/>
    <p:sldId id="266" r:id="rId9"/>
    <p:sldId id="270" r:id="rId10"/>
    <p:sldId id="271" r:id="rId11"/>
    <p:sldId id="273" r:id="rId12"/>
    <p:sldId id="275" r:id="rId13"/>
    <p:sldId id="276" r:id="rId14"/>
    <p:sldId id="264"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AF37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7F008C-5CA0-4C07-AD47-511BFE7DFBDC}" v="2" dt="2018-11-19T22:30:22.931"/>
  </p1510:revLst>
</p1510:revInfo>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67" d="100"/>
          <a:sy n="67" d="100"/>
        </p:scale>
        <p:origin x="568" y="60"/>
      </p:cViewPr>
      <p:guideLst/>
    </p:cSldViewPr>
  </p:slideViewPr>
  <p:notesTextViewPr>
    <p:cViewPr>
      <p:scale>
        <a:sx n="3" d="2"/>
        <a:sy n="3" d="2"/>
      </p:scale>
      <p:origin x="0" y="0"/>
    </p:cViewPr>
  </p:notesTextViewPr>
  <p:notesViewPr>
    <p:cSldViewPr snapToGrid="0" showGuides="1">
      <p:cViewPr varScale="1">
        <p:scale>
          <a:sx n="61" d="100"/>
          <a:sy n="61" d="100"/>
        </p:scale>
        <p:origin x="3168" y="3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4/2/2025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ru-RU" smtClean="0"/>
              <a:t>02.04.2025</a:t>
            </a:fld>
            <a:endParaRPr lang="ru-R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ru-RU" smtClean="0"/>
              <a:t>‹#›</a:t>
            </a:fld>
            <a:endParaRPr lang="ru-RU"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ru-RU"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ru-RU"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ru-RU"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ru-RU"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ru-RU"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cstate="email">
                <a:extLst>
                  <a:ext uri="{28A0092B-C50C-407E-A947-70E740481C1C}">
                    <a14:useLocalDpi xmlns:a14="http://schemas.microsoft.com/office/drawing/2010/main"/>
                  </a:ext>
                </a:extLst>
              </a:blip>
              <a:srcRect/>
              <a:stretch>
                <a:fillRect l="8684" b="7644"/>
              </a:stretch>
            </a:blipFill>
            <a:ln w="12700"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cstate="email">
                <a:extLst>
                  <a:ext uri="{28A0092B-C50C-407E-A947-70E740481C1C}">
                    <a14:useLocalDpi xmlns:a14="http://schemas.microsoft.com/office/drawing/2010/main"/>
                  </a:ext>
                </a:extLst>
              </a:blip>
              <a:srcRect/>
              <a:stretch>
                <a:fillRect t="15838" r="1073"/>
              </a:stretch>
            </a:blipFill>
            <a:ln w="12700"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cstate="email">
                <a:extLst>
                  <a:ext uri="{28A0092B-C50C-407E-A947-70E740481C1C}">
                    <a14:useLocalDpi xmlns:a14="http://schemas.microsoft.com/office/drawing/2010/main"/>
                  </a:ext>
                </a:extLst>
              </a:blip>
              <a:srcRect/>
              <a:stretch>
                <a:fillRect t="11183" r="13010"/>
              </a:stretch>
            </a:blipFill>
            <a:ln w="12700" cap="flat">
              <a:noFill/>
              <a:prstDash val="solid"/>
              <a:miter/>
            </a:ln>
          </p:spPr>
          <p:txBody>
            <a:bodyPr rtlCol="0" anchor="ctr"/>
            <a:lstStyle/>
            <a:p>
              <a:endParaRPr lang="ru-RU"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ru-RU"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ru-RU"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ru-RU"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a:t>
            </a:r>
            <a:endParaRPr lang="ru-RU" dirty="0"/>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dirty="0"/>
              <a:t>Presentation</a:t>
            </a:r>
            <a:br>
              <a:rPr lang="en-US" dirty="0"/>
            </a:br>
            <a:r>
              <a:rPr lang="en-US" dirty="0"/>
              <a:t>Title</a:t>
            </a:r>
            <a:endParaRPr lang="ru-RU" dirty="0"/>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dirty="0"/>
              <a:t>MONTH</a:t>
            </a:r>
            <a:br>
              <a:rPr lang="en-US" dirty="0"/>
            </a:br>
            <a:r>
              <a:rPr lang="en-US" dirty="0"/>
              <a:t>20XX</a:t>
            </a:r>
            <a:endParaRPr lang="ru-RU" dirty="0"/>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ru-RU"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dirty="0"/>
              <a:t>Divider Slide</a:t>
            </a:r>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dirty="0"/>
              <a:t>Text Layout 1</a:t>
            </a:r>
            <a:endParaRPr lang="ru-RU" dirty="0"/>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ru-RU"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ru-RU"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ru-RU"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ru-RU"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dirty="0"/>
              <a:t>ADD A FOOTER</a:t>
            </a:r>
            <a:endParaRPr lang="ru-RU" dirty="0"/>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dirty="0"/>
              <a:t>Text Layout 2</a:t>
            </a:r>
            <a:endParaRPr lang="ru-RU" dirty="0"/>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ru-RU"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ru-RU"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ru-RU"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a:t>Edit Master text styles</a:t>
            </a:r>
          </a:p>
          <a:p>
            <a:pPr lvl="1"/>
            <a:r>
              <a:rPr lang="en-US"/>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dirty="0"/>
              <a:t>ADD A FOOTER</a:t>
            </a:r>
            <a:endParaRPr lang="ru-RU" dirty="0"/>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dirty="0"/>
              <a:t>Comparison</a:t>
            </a:r>
            <a:endParaRPr lang="ru-RU" dirty="0"/>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a:t>Edit Master text styles</a:t>
            </a:r>
          </a:p>
          <a:p>
            <a:pPr lvl="1"/>
            <a:r>
              <a:rPr lang="en-US"/>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ru-RU"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cstate="email">
              <a:extLst>
                <a:ext uri="{28A0092B-C50C-407E-A947-70E740481C1C}">
                  <a14:useLocalDpi xmlns:a14="http://schemas.microsoft.com/office/drawing/2010/main"/>
                </a:ext>
              </a:extLst>
            </a:blip>
            <a:srcRect/>
            <a:stretch>
              <a:fillRect t="10702" r="5240"/>
            </a:stretch>
          </a:blipFill>
          <a:ln w="12664" cap="flat">
            <a:noFill/>
            <a:prstDash val="solid"/>
            <a:miter/>
          </a:ln>
        </p:spPr>
        <p:txBody>
          <a:bodyPr rtlCol="0" anchor="ctr"/>
          <a:lstStyle/>
          <a:p>
            <a:endParaRPr lang="ru-RU"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dirty="0"/>
              <a:t>Chart Slide</a:t>
            </a:r>
            <a:endParaRPr lang="ru-RU" dirty="0"/>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a:t>Click icon to add chart</a:t>
            </a:r>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cstate="email">
              <a:extLst>
                <a:ext uri="{28A0092B-C50C-407E-A947-70E740481C1C}">
                  <a14:useLocalDpi xmlns:a14="http://schemas.microsoft.com/office/drawing/2010/main"/>
                </a:ext>
              </a:extLst>
            </a:blip>
            <a:srcRect/>
            <a:stretch>
              <a:fillRect l="10565" b="10226"/>
            </a:stretch>
          </a:blipFill>
          <a:ln w="12700" cap="flat">
            <a:noFill/>
            <a:prstDash val="solid"/>
            <a:miter/>
          </a:ln>
        </p:spPr>
        <p:txBody>
          <a:bodyPr rtlCol="0" anchor="ctr"/>
          <a:lstStyle/>
          <a:p>
            <a:endParaRPr lang="ru-RU"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dirty="0"/>
              <a:t>Table Slide</a:t>
            </a:r>
            <a:endParaRPr lang="ru-RU" dirty="0"/>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a:t>Click icon to add table</a:t>
            </a:r>
            <a:endParaRPr lang="ru-RU"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ru-RU"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cstate="email">
              <a:extLst>
                <a:ext uri="{28A0092B-C50C-407E-A947-70E740481C1C}">
                  <a14:useLocalDpi xmlns:a14="http://schemas.microsoft.com/office/drawing/2010/main"/>
                </a:ext>
              </a:extLst>
            </a:blip>
            <a:srcRect/>
            <a:stretch>
              <a:fillRect t="10702" r="6336"/>
            </a:stretch>
          </a:blipFill>
          <a:ln w="12664" cap="flat">
            <a:noFill/>
            <a:prstDash val="solid"/>
            <a:miter/>
          </a:ln>
        </p:spPr>
        <p:txBody>
          <a:bodyPr rtlCol="0" anchor="ctr"/>
          <a:lstStyle/>
          <a:p>
            <a:endParaRPr lang="ru-RU"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dirty="0"/>
              <a:t>ADD A FOOTER</a:t>
            </a:r>
            <a:endParaRPr lang="ru-RU" dirty="0"/>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ru-RU"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dirty="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dirty="0"/>
              <a:t>Big Picture</a:t>
            </a:r>
            <a:endParaRPr lang="ru-RU" dirty="0"/>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dirty="0"/>
              <a:t>CLICK TO EDIT MASTER TITLE STYLE</a:t>
            </a:r>
            <a:endParaRPr lang="ru-RU" dirty="0"/>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dirty="0"/>
              <a:t>ADD A FOOTER</a:t>
            </a:r>
            <a:endParaRPr lang="ru-RU" dirty="0"/>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a:t>Click icon to add media</a:t>
            </a:r>
            <a:endParaRPr lang="ru-RU"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ru-RU"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cstate="email">
              <a:extLst>
                <a:ext uri="{28A0092B-C50C-407E-A947-70E740481C1C}">
                  <a14:useLocalDpi xmlns:a14="http://schemas.microsoft.com/office/drawing/2010/main"/>
                </a:ext>
              </a:extLst>
            </a:blip>
            <a:srcRect/>
            <a:stretch>
              <a:fillRect t="23847" r="3068"/>
            </a:stretch>
          </a:blipFill>
          <a:ln w="12713" cap="flat">
            <a:noFill/>
            <a:prstDash val="solid"/>
            <a:miter/>
          </a:ln>
        </p:spPr>
        <p:txBody>
          <a:bodyPr rtlCol="0" anchor="ctr"/>
          <a:lstStyle/>
          <a:p>
            <a:r>
              <a:rPr lang="en-US" dirty="0"/>
              <a:t> </a:t>
            </a:r>
            <a:endParaRPr lang="ru-RU" dirty="0"/>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ru-RU"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cstate="email">
              <a:extLst>
                <a:ext uri="{28A0092B-C50C-407E-A947-70E740481C1C}">
                  <a14:useLocalDpi xmlns:a14="http://schemas.microsoft.com/office/drawing/2010/main"/>
                </a:ext>
              </a:extLst>
            </a:blip>
            <a:srcRect/>
            <a:stretch>
              <a:fillRect l="10185" b="6375"/>
            </a:stretch>
          </a:blipFill>
          <a:ln w="12713" cap="flat">
            <a:noFill/>
            <a:prstDash val="solid"/>
            <a:miter/>
          </a:ln>
        </p:spPr>
        <p:txBody>
          <a:bodyPr rtlCol="0" anchor="ctr"/>
          <a:lstStyle/>
          <a:p>
            <a:endParaRPr lang="ru-RU"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ru-RU"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ru-RU"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ru-RU"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cstate="email">
              <a:extLst>
                <a:ext uri="{28A0092B-C50C-407E-A947-70E740481C1C}">
                  <a14:useLocalDpi xmlns:a14="http://schemas.microsoft.com/office/drawing/2010/main"/>
                </a:ext>
              </a:extLst>
            </a:blip>
            <a:srcRect/>
            <a:stretch>
              <a:fillRect t="16306" r="1769"/>
            </a:stretch>
          </a:blipFill>
          <a:ln w="12700"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cstate="email">
              <a:extLst>
                <a:ext uri="{28A0092B-C50C-407E-A947-70E740481C1C}">
                  <a14:useLocalDpi xmlns:a14="http://schemas.microsoft.com/office/drawing/2010/main"/>
                </a:ext>
              </a:extLst>
            </a:blip>
            <a:srcRect/>
            <a:stretch>
              <a:fillRect l="10612" b="10062"/>
            </a:stretch>
          </a:blipFill>
          <a:ln w="12700"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cstate="email">
              <a:extLst>
                <a:ext uri="{28A0092B-C50C-407E-A947-70E740481C1C}">
                  <a14:useLocalDpi xmlns:a14="http://schemas.microsoft.com/office/drawing/2010/main"/>
                </a:ext>
              </a:extLst>
            </a:blip>
            <a:srcRect/>
            <a:stretch>
              <a:fillRect t="6186" r="8111"/>
            </a:stretch>
          </a:blipFill>
          <a:ln w="12700" cap="flat">
            <a:noFill/>
            <a:prstDash val="solid"/>
            <a:miter/>
          </a:ln>
        </p:spPr>
        <p:txBody>
          <a:bodyPr rtlCol="0" anchor="ctr"/>
          <a:lstStyle/>
          <a:p>
            <a:endParaRPr lang="ru-RU"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ru-RU"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dirty="0"/>
              <a:t>Thank You!</a:t>
            </a:r>
            <a:endParaRPr lang="ru-RU" dirty="0"/>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ru-RU"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ru-RU"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a:t>Click icon to add picture</a:t>
            </a:r>
            <a:endParaRPr lang="ru-RU"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ru-RU"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ru-RU"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ru-RU"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ru-RU"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ru-RU"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cstate="email">
                <a:extLst>
                  <a:ext uri="{28A0092B-C50C-407E-A947-70E740481C1C}">
                    <a14:useLocalDpi xmlns:a14="http://schemas.microsoft.com/office/drawing/2010/main"/>
                  </a:ext>
                </a:extLst>
              </a:blip>
              <a:srcRect/>
              <a:stretch>
                <a:fillRect l="8684" b="7644"/>
              </a:stretch>
            </a:blipFill>
            <a:ln w="12700"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cstate="email">
                <a:extLst>
                  <a:ext uri="{28A0092B-C50C-407E-A947-70E740481C1C}">
                    <a14:useLocalDpi xmlns:a14="http://schemas.microsoft.com/office/drawing/2010/main"/>
                  </a:ext>
                </a:extLst>
              </a:blip>
              <a:srcRect/>
              <a:stretch>
                <a:fillRect t="15838" r="1073"/>
              </a:stretch>
            </a:blipFill>
            <a:ln w="12700"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cstate="email">
                <a:extLst>
                  <a:ext uri="{28A0092B-C50C-407E-A947-70E740481C1C}">
                    <a14:useLocalDpi xmlns:a14="http://schemas.microsoft.com/office/drawing/2010/main"/>
                  </a:ext>
                </a:extLst>
              </a:blip>
              <a:srcRect/>
              <a:stretch>
                <a:fillRect t="11183" r="13010"/>
              </a:stretch>
            </a:blipFill>
            <a:ln w="12700" cap="flat">
              <a:noFill/>
              <a:prstDash val="solid"/>
              <a:miter/>
            </a:ln>
          </p:spPr>
          <p:txBody>
            <a:bodyPr rtlCol="0" anchor="ctr"/>
            <a:lstStyle/>
            <a:p>
              <a:endParaRPr lang="ru-RU"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ru-RU"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ru-RU"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ru-RU"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dirty="0"/>
              <a:t>Presentation</a:t>
            </a:r>
            <a:br>
              <a:rPr lang="en-US" dirty="0"/>
            </a:br>
            <a:r>
              <a:rPr lang="en-US" dirty="0"/>
              <a:t>Title</a:t>
            </a:r>
            <a:endParaRPr lang="ru-RU" dirty="0"/>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ru-RU"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dirty="0"/>
              <a:t>Divider Slide</a:t>
            </a:r>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cstate="email">
              <a:extLst>
                <a:ext uri="{28A0092B-C50C-407E-A947-70E740481C1C}">
                  <a14:useLocalDpi xmlns:a14="http://schemas.microsoft.com/office/drawing/2010/main"/>
                </a:ext>
              </a:extLst>
            </a:blip>
            <a:srcRect/>
            <a:stretch>
              <a:fillRect l="10565" b="10226"/>
            </a:stretch>
          </a:blipFill>
          <a:ln w="12700" cap="flat">
            <a:noFill/>
            <a:prstDash val="solid"/>
            <a:miter/>
          </a:ln>
        </p:spPr>
        <p:txBody>
          <a:bodyPr rtlCol="0" anchor="ctr"/>
          <a:lstStyle/>
          <a:p>
            <a:endParaRPr lang="ru-RU"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cstate="email">
              <a:extLst>
                <a:ext uri="{28A0092B-C50C-407E-A947-70E740481C1C}">
                  <a14:useLocalDpi xmlns:a14="http://schemas.microsoft.com/office/drawing/2010/main"/>
                </a:ext>
              </a:extLst>
            </a:blip>
            <a:srcRect/>
            <a:stretch>
              <a:fillRect l="10565" b="10226"/>
            </a:stretch>
          </a:blipFill>
          <a:ln w="12700" cap="flat">
            <a:noFill/>
            <a:prstDash val="solid"/>
            <a:miter/>
          </a:ln>
        </p:spPr>
        <p:txBody>
          <a:bodyPr rtlCol="0" anchor="ctr"/>
          <a:lstStyle/>
          <a:p>
            <a:endParaRPr lang="ru-RU"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ru-RU"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dirty="0"/>
              <a:t>1</a:t>
            </a:r>
            <a:endParaRPr lang="ru-RU" dirty="0"/>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dirty="0"/>
              <a:t>2</a:t>
            </a:r>
            <a:endParaRPr lang="ru-RU" dirty="0"/>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dirty="0"/>
              <a:t>3</a:t>
            </a:r>
            <a:endParaRPr lang="ru-RU" dirty="0"/>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dirty="0"/>
              <a:t>How to use this template</a:t>
            </a:r>
            <a:endParaRPr lang="ru-RU" dirty="0"/>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ru-RU"/>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ru-RU" dirty="0"/>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ru-RU"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dirty="0"/>
              <a:t>ADD A FOOTER</a:t>
            </a:r>
            <a:endParaRPr lang="ru-RU" dirty="0"/>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ru-RU" smtClean="0"/>
              <a:pPr/>
              <a:t>‹#›</a:t>
            </a:fld>
            <a:endParaRPr lang="ru-RU"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68" r:id="rId19"/>
    <p:sldLayoutId id="2147483660" r:id="rId20"/>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7.png"/><Relationship Id="rId1" Type="http://schemas.openxmlformats.org/officeDocument/2006/relationships/slideLayout" Target="../slideLayouts/slideLayout9.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9.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15.png"/><Relationship Id="rId2" Type="http://schemas.openxmlformats.org/officeDocument/2006/relationships/image" Target="../media/image21.png"/><Relationship Id="rId1" Type="http://schemas.openxmlformats.org/officeDocument/2006/relationships/slideLayout" Target="../slideLayouts/slideLayout9.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5.jpe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4.jpeg"/><Relationship Id="rId1" Type="http://schemas.openxmlformats.org/officeDocument/2006/relationships/slideLayout" Target="../slideLayouts/slideLayout10.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lnSpcReduction="10000"/>
          </a:bodyPr>
          <a:lstStyle/>
          <a:p>
            <a:r>
              <a:rPr lang="en-US" dirty="0"/>
              <a:t>May</a:t>
            </a:r>
          </a:p>
          <a:p>
            <a:r>
              <a:rPr lang="en-US" dirty="0" smtClean="0"/>
              <a:t>2023</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a:lstStyle/>
          <a:p>
            <a:r>
              <a:rPr lang="en-US" dirty="0"/>
              <a:t>KS1 </a:t>
            </a:r>
            <a:r>
              <a:rPr lang="en-US" dirty="0" smtClean="0"/>
              <a:t>Assessments</a:t>
            </a:r>
            <a:endParaRPr lang="ru-RU"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a:xfrm rot="720000">
            <a:off x="7957536" y="5137257"/>
            <a:ext cx="4311920" cy="858767"/>
          </a:xfrm>
        </p:spPr>
        <p:txBody>
          <a:bodyPr>
            <a:normAutofit/>
          </a:bodyPr>
          <a:lstStyle/>
          <a:p>
            <a:r>
              <a:rPr lang="en-US" sz="2400" dirty="0">
                <a:latin typeface="+mj-lt"/>
              </a:rPr>
              <a:t>A parents guide for </a:t>
            </a:r>
            <a:r>
              <a:rPr lang="en-US" sz="2400" dirty="0" smtClean="0">
                <a:latin typeface="+mj-lt"/>
              </a:rPr>
              <a:t>schools </a:t>
            </a:r>
          </a:p>
        </p:txBody>
      </p:sp>
      <p:sp>
        <p:nvSpPr>
          <p:cNvPr id="6" name="TextBox 5">
            <a:extLst>
              <a:ext uri="{FF2B5EF4-FFF2-40B4-BE49-F238E27FC236}">
                <a16:creationId xmlns:a16="http://schemas.microsoft.com/office/drawing/2014/main" id="{CF16889E-B4C0-4CA0-90CF-65D0930D17A0}"/>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0" name="Picture 9">
            <a:extLst>
              <a:ext uri="{FF2B5EF4-FFF2-40B4-BE49-F238E27FC236}">
                <a16:creationId xmlns:a16="http://schemas.microsoft.com/office/drawing/2014/main" id="{5B196F93-9727-42E9-9033-39F44E0C77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12" name="Rectangle 11">
            <a:extLst>
              <a:ext uri="{FF2B5EF4-FFF2-40B4-BE49-F238E27FC236}">
                <a16:creationId xmlns:a16="http://schemas.microsoft.com/office/drawing/2014/main" id="{F1CFA57E-FEFA-4CD4-BD47-9561D78AD7B3}"/>
              </a:ext>
            </a:extLst>
          </p:cNvPr>
          <p:cNvSpPr/>
          <p:nvPr/>
        </p:nvSpPr>
        <p:spPr>
          <a:xfrm rot="20934032">
            <a:off x="195411" y="1679058"/>
            <a:ext cx="4475905" cy="630942"/>
          </a:xfrm>
          <a:prstGeom prst="rect">
            <a:avLst/>
          </a:prstGeom>
        </p:spPr>
        <p:txBody>
          <a:bodyPr wrap="none">
            <a:spAutoFit/>
          </a:bodyPr>
          <a:lstStyle/>
          <a:p>
            <a:r>
              <a:rPr lang="en-US" sz="3500" dirty="0">
                <a:solidFill>
                  <a:schemeClr val="bg1"/>
                </a:solidFill>
                <a:latin typeface="Arial" panose="020B0604020202020204" pitchFamily="34" charset="0"/>
                <a:cs typeface="Arial" panose="020B0604020202020204" pitchFamily="34" charset="0"/>
              </a:rPr>
              <a:t>Things we will cover:-</a:t>
            </a:r>
            <a:endParaRPr lang="ru-RU" sz="3500" dirty="0">
              <a:solidFill>
                <a:schemeClr val="bg1"/>
              </a:solidFill>
              <a:latin typeface="Arial" panose="020B0604020202020204" pitchFamily="34" charset="0"/>
              <a:cs typeface="Arial" panose="020B0604020202020204" pitchFamily="34" charset="0"/>
            </a:endParaRPr>
          </a:p>
        </p:txBody>
      </p:sp>
      <p:sp>
        <p:nvSpPr>
          <p:cNvPr id="13" name="Text Placeholder 5">
            <a:extLst>
              <a:ext uri="{FF2B5EF4-FFF2-40B4-BE49-F238E27FC236}">
                <a16:creationId xmlns:a16="http://schemas.microsoft.com/office/drawing/2014/main" id="{7AA12B83-F5BC-4F86-AD3B-B1F7E4903C19}"/>
              </a:ext>
            </a:extLst>
          </p:cNvPr>
          <p:cNvSpPr txBox="1">
            <a:spLocks/>
          </p:cNvSpPr>
          <p:nvPr/>
        </p:nvSpPr>
        <p:spPr>
          <a:xfrm rot="20996082">
            <a:off x="266681" y="2193663"/>
            <a:ext cx="6305178" cy="38971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500" b="1" dirty="0">
                <a:latin typeface="Arial" panose="020B0604020202020204" pitchFamily="34" charset="0"/>
                <a:cs typeface="Arial" panose="020B0604020202020204" pitchFamily="34" charset="0"/>
              </a:rPr>
              <a:t>What are </a:t>
            </a:r>
            <a:r>
              <a:rPr lang="en-US" sz="2500" b="1" dirty="0" smtClean="0">
                <a:latin typeface="Arial" panose="020B0604020202020204" pitchFamily="34" charset="0"/>
                <a:cs typeface="Arial" panose="020B0604020202020204" pitchFamily="34" charset="0"/>
              </a:rPr>
              <a:t>the assessments </a:t>
            </a:r>
            <a:r>
              <a:rPr lang="en-US" sz="2500" b="1" dirty="0">
                <a:latin typeface="Arial" panose="020B0604020202020204" pitchFamily="34" charset="0"/>
                <a:cs typeface="Arial" panose="020B0604020202020204" pitchFamily="34" charset="0"/>
              </a:rPr>
              <a:t>in Key Stage 1?</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What do the </a:t>
            </a:r>
            <a:r>
              <a:rPr lang="en-US" sz="2500" b="1" dirty="0" smtClean="0">
                <a:latin typeface="Arial" panose="020B0604020202020204" pitchFamily="34" charset="0"/>
                <a:cs typeface="Arial" panose="020B0604020202020204" pitchFamily="34" charset="0"/>
              </a:rPr>
              <a:t>assessments look </a:t>
            </a:r>
            <a:r>
              <a:rPr lang="en-US" sz="2500" b="1" dirty="0">
                <a:latin typeface="Arial" panose="020B0604020202020204" pitchFamily="34" charset="0"/>
                <a:cs typeface="Arial" panose="020B0604020202020204" pitchFamily="34" charset="0"/>
              </a:rPr>
              <a:t>like?</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How do teachers assess/results?</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Age related expectations</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What can you do to help?</a:t>
            </a:r>
          </a:p>
          <a:p>
            <a:endParaRPr lang="en-US" dirty="0"/>
          </a:p>
          <a:p>
            <a:endParaRPr lang="ru-RU" dirty="0"/>
          </a:p>
        </p:txBody>
      </p:sp>
      <p:pic>
        <p:nvPicPr>
          <p:cNvPr id="5" name="Picture 4">
            <a:extLst>
              <a:ext uri="{FF2B5EF4-FFF2-40B4-BE49-F238E27FC236}">
                <a16:creationId xmlns:a16="http://schemas.microsoft.com/office/drawing/2014/main" id="{E1D285AA-662F-4515-B0FF-284D0260A58D}"/>
              </a:ext>
            </a:extLst>
          </p:cNvPr>
          <p:cNvPicPr>
            <a:picLocks noChangeAspect="1"/>
          </p:cNvPicPr>
          <p:nvPr/>
        </p:nvPicPr>
        <p:blipFill>
          <a:blip r:embed="rId3"/>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39977469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430720" y="830431"/>
            <a:ext cx="4313891" cy="1061509"/>
          </a:xfrm>
        </p:spPr>
        <p:txBody>
          <a:bodyPr>
            <a:normAutofit fontScale="90000"/>
          </a:bodyPr>
          <a:lstStyle/>
          <a:p>
            <a:r>
              <a:rPr lang="en-US" dirty="0"/>
              <a:t>What are </a:t>
            </a:r>
            <a:r>
              <a:rPr lang="en-US" dirty="0" smtClean="0"/>
              <a:t>SATs</a:t>
            </a:r>
            <a:r>
              <a:rPr lang="en-US" dirty="0"/>
              <a:t>?</a:t>
            </a:r>
            <a:endParaRPr lang="ru-RU"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ru-RU" smtClean="0"/>
              <a:t>2</a:t>
            </a:fld>
            <a:endParaRPr lang="ru-RU" dirty="0"/>
          </a:p>
        </p:txBody>
      </p:sp>
      <p:pic>
        <p:nvPicPr>
          <p:cNvPr id="1026" name="Picture 2" descr="Image result for SATS TESt">
            <a:extLst>
              <a:ext uri="{FF2B5EF4-FFF2-40B4-BE49-F238E27FC236}">
                <a16:creationId xmlns:a16="http://schemas.microsoft.com/office/drawing/2014/main" id="{AE22F057-D2F0-4E53-9371-5F9B43909BDD}"/>
              </a:ext>
            </a:extLst>
          </p:cNvPr>
          <p:cNvPicPr>
            <a:picLocks noChangeAspect="1" noChangeArrowheads="1"/>
          </p:cNvPicPr>
          <p:nvPr/>
        </p:nvPicPr>
        <p:blipFill>
          <a:blip r:embed="rId2" cstate="email">
            <a:extLst>
              <a:ext uri="{BEBA8EAE-BF5A-486C-A8C5-ECC9F3942E4B}">
                <a14:imgProps xmlns:a14="http://schemas.microsoft.com/office/drawing/2010/main">
                  <a14:imgLayer r:embed="rId3">
                    <a14:imgEffect>
                      <a14:backgroundRemoval t="10000" b="90000" l="10000" r="90000">
                        <a14:foregroundMark x1="85625" y1="33194" x2="74922" y2="23194"/>
                        <a14:foregroundMark x1="74922" y1="23194" x2="27266" y2="20139"/>
                        <a14:foregroundMark x1="27266" y1="20139" x2="15078" y2="27917"/>
                        <a14:foregroundMark x1="34375" y1="16528" x2="64375" y2="17361"/>
                        <a14:foregroundMark x1="14219" y1="25417" x2="19453" y2="24583"/>
                        <a14:foregroundMark x1="79922" y1="79167" x2="63672" y2="70278"/>
                        <a14:foregroundMark x1="74219" y1="20972" x2="73516" y2="20972"/>
                        <a14:foregroundMark x1="33906" y1="16528" x2="31172" y2="16528"/>
                      </a14:backgroundRemoval>
                    </a14:imgEffect>
                  </a14:imgLayer>
                </a14:imgProps>
              </a:ext>
              <a:ext uri="{28A0092B-C50C-407E-A947-70E740481C1C}">
                <a14:useLocalDpi xmlns:a14="http://schemas.microsoft.com/office/drawing/2010/main"/>
              </a:ext>
            </a:extLst>
          </a:blip>
          <a:srcRect/>
          <a:stretch>
            <a:fillRect/>
          </a:stretch>
        </p:blipFill>
        <p:spPr bwMode="auto">
          <a:xfrm>
            <a:off x="-878756" y="2339273"/>
            <a:ext cx="6201554" cy="348837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C71BF048-45F7-465C-B4EB-8BA139509373}"/>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2" name="Picture 11">
            <a:extLst>
              <a:ext uri="{FF2B5EF4-FFF2-40B4-BE49-F238E27FC236}">
                <a16:creationId xmlns:a16="http://schemas.microsoft.com/office/drawing/2014/main" id="{BC1135DA-C52A-4268-A5C2-19D5D33A508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2" name="Rectangle 1">
            <a:extLst>
              <a:ext uri="{FF2B5EF4-FFF2-40B4-BE49-F238E27FC236}">
                <a16:creationId xmlns:a16="http://schemas.microsoft.com/office/drawing/2014/main" id="{EDC7EF47-7017-4E4A-A7C9-52DBBED3BF3B}"/>
              </a:ext>
            </a:extLst>
          </p:cNvPr>
          <p:cNvSpPr/>
          <p:nvPr/>
        </p:nvSpPr>
        <p:spPr>
          <a:xfrm>
            <a:off x="4868708" y="721130"/>
            <a:ext cx="7242372" cy="3693319"/>
          </a:xfrm>
          <a:prstGeom prst="rect">
            <a:avLst/>
          </a:prstGeom>
        </p:spPr>
        <p:txBody>
          <a:bodyPr wrap="square">
            <a:spAutoFit/>
          </a:bodyPr>
          <a:lstStyle/>
          <a:p>
            <a:r>
              <a:rPr lang="en-US" sz="2600" dirty="0">
                <a:solidFill>
                  <a:srgbClr val="000000"/>
                </a:solidFill>
                <a:latin typeface="Arial" panose="020B0604020202020204" pitchFamily="34" charset="0"/>
                <a:cs typeface="Arial" panose="020B0604020202020204" pitchFamily="34" charset="0"/>
              </a:rPr>
              <a:t>At the end of Year 2, children in </a:t>
            </a:r>
            <a:r>
              <a:rPr lang="en-US" sz="2600" dirty="0" smtClean="0">
                <a:solidFill>
                  <a:srgbClr val="000000"/>
                </a:solidFill>
                <a:latin typeface="Arial" panose="020B0604020202020204" pitchFamily="34" charset="0"/>
                <a:cs typeface="Arial" panose="020B0604020202020204" pitchFamily="34" charset="0"/>
              </a:rPr>
              <a:t>England </a:t>
            </a:r>
            <a:r>
              <a:rPr lang="en-US" sz="2600" dirty="0">
                <a:solidFill>
                  <a:srgbClr val="000000"/>
                </a:solidFill>
                <a:latin typeface="Arial" panose="020B0604020202020204" pitchFamily="34" charset="0"/>
                <a:cs typeface="Arial" panose="020B0604020202020204" pitchFamily="34" charset="0"/>
              </a:rPr>
              <a:t>sit </a:t>
            </a:r>
            <a:r>
              <a:rPr lang="en-US" sz="2600" dirty="0" smtClean="0">
                <a:solidFill>
                  <a:srgbClr val="000000"/>
                </a:solidFill>
                <a:latin typeface="Arial" panose="020B0604020202020204" pitchFamily="34" charset="0"/>
                <a:cs typeface="Arial" panose="020B0604020202020204" pitchFamily="34" charset="0"/>
              </a:rPr>
              <a:t>optional national </a:t>
            </a:r>
            <a:r>
              <a:rPr lang="en-US" sz="2600" dirty="0">
                <a:solidFill>
                  <a:srgbClr val="000000"/>
                </a:solidFill>
                <a:latin typeface="Arial" panose="020B0604020202020204" pitchFamily="34" charset="0"/>
                <a:cs typeface="Arial" panose="020B0604020202020204" pitchFamily="34" charset="0"/>
              </a:rPr>
              <a:t>tests in the following </a:t>
            </a:r>
            <a:r>
              <a:rPr lang="en-US" sz="2600" dirty="0" smtClean="0">
                <a:solidFill>
                  <a:srgbClr val="000000"/>
                </a:solidFill>
                <a:latin typeface="Arial" panose="020B0604020202020204" pitchFamily="34" charset="0"/>
                <a:cs typeface="Arial" panose="020B0604020202020204" pitchFamily="34" charset="0"/>
              </a:rPr>
              <a:t>subjects</a:t>
            </a:r>
            <a:r>
              <a:rPr lang="en-US" sz="2600" dirty="0" smtClean="0">
                <a:solidFill>
                  <a:srgbClr val="000000"/>
                </a:solidFill>
                <a:latin typeface="Arial" panose="020B0604020202020204" pitchFamily="34" charset="0"/>
                <a:cs typeface="Arial" panose="020B0604020202020204" pitchFamily="34" charset="0"/>
              </a:rPr>
              <a:t>.</a:t>
            </a:r>
          </a:p>
          <a:p>
            <a:endParaRPr lang="en-US" sz="2600" dirty="0">
              <a:solidFill>
                <a:srgbClr val="000000"/>
              </a:solidFill>
              <a:latin typeface="Arial" panose="020B0604020202020204" pitchFamily="34" charset="0"/>
              <a:cs typeface="Arial" panose="020B0604020202020204" pitchFamily="34" charset="0"/>
            </a:endParaRPr>
          </a:p>
          <a:p>
            <a:r>
              <a:rPr lang="en-US" sz="2600" dirty="0" smtClean="0">
                <a:solidFill>
                  <a:srgbClr val="000000"/>
                </a:solidFill>
                <a:latin typeface="Arial" panose="020B0604020202020204" pitchFamily="34" charset="0"/>
                <a:cs typeface="Arial" panose="020B0604020202020204" pitchFamily="34" charset="0"/>
              </a:rPr>
              <a:t>English </a:t>
            </a:r>
            <a:r>
              <a:rPr lang="en-US" sz="2600" dirty="0">
                <a:solidFill>
                  <a:srgbClr val="000000"/>
                </a:solidFill>
                <a:latin typeface="Arial" panose="020B0604020202020204" pitchFamily="34" charset="0"/>
                <a:cs typeface="Arial" panose="020B0604020202020204" pitchFamily="34" charset="0"/>
              </a:rPr>
              <a:t>– </a:t>
            </a:r>
            <a:r>
              <a:rPr lang="en-US" sz="2600" dirty="0" smtClean="0">
                <a:solidFill>
                  <a:srgbClr val="000000"/>
                </a:solidFill>
                <a:latin typeface="Arial" panose="020B0604020202020204" pitchFamily="34" charset="0"/>
                <a:cs typeface="Arial" panose="020B0604020202020204" pitchFamily="34" charset="0"/>
              </a:rPr>
              <a:t>Reading</a:t>
            </a:r>
          </a:p>
          <a:p>
            <a:r>
              <a:rPr lang="en-US" sz="2600" dirty="0" smtClean="0">
                <a:solidFill>
                  <a:srgbClr val="000000"/>
                </a:solidFill>
                <a:latin typeface="Arial" panose="020B0604020202020204" pitchFamily="34" charset="0"/>
                <a:cs typeface="Arial" panose="020B0604020202020204" pitchFamily="34" charset="0"/>
              </a:rPr>
              <a:t>*English – Grammar, Punctuation &amp; Spelling</a:t>
            </a:r>
          </a:p>
          <a:p>
            <a:r>
              <a:rPr lang="en-US" sz="2600" dirty="0" err="1" smtClean="0">
                <a:solidFill>
                  <a:srgbClr val="000000"/>
                </a:solidFill>
                <a:latin typeface="Arial" panose="020B0604020202020204" pitchFamily="34" charset="0"/>
                <a:cs typeface="Arial" panose="020B0604020202020204" pitchFamily="34" charset="0"/>
              </a:rPr>
              <a:t>Maths</a:t>
            </a:r>
            <a:r>
              <a:rPr lang="en-US" sz="2600" dirty="0" smtClean="0">
                <a:solidFill>
                  <a:srgbClr val="000000"/>
                </a:solidFill>
                <a:latin typeface="Arial" panose="020B0604020202020204" pitchFamily="34" charset="0"/>
                <a:cs typeface="Arial" panose="020B0604020202020204" pitchFamily="34" charset="0"/>
              </a:rPr>
              <a:t> – Arithmetic &amp; Reasoning</a:t>
            </a:r>
          </a:p>
          <a:p>
            <a:endParaRPr lang="en-US" sz="2600" dirty="0">
              <a:solidFill>
                <a:srgbClr val="000000"/>
              </a:solidFill>
              <a:latin typeface="Arial" panose="020B0604020202020204" pitchFamily="34" charset="0"/>
              <a:cs typeface="Arial" panose="020B0604020202020204" pitchFamily="34" charset="0"/>
            </a:endParaRPr>
          </a:p>
          <a:p>
            <a:r>
              <a:rPr lang="en-US" sz="2600" dirty="0">
                <a:solidFill>
                  <a:srgbClr val="000000"/>
                </a:solidFill>
                <a:latin typeface="Arial" panose="020B0604020202020204" pitchFamily="34" charset="0"/>
                <a:cs typeface="Arial" panose="020B0604020202020204" pitchFamily="34" charset="0"/>
              </a:rPr>
              <a:t>These tests reflect </a:t>
            </a:r>
            <a:r>
              <a:rPr lang="en-US" sz="2600" dirty="0" smtClean="0">
                <a:solidFill>
                  <a:srgbClr val="000000"/>
                </a:solidFill>
                <a:latin typeface="Arial" panose="020B0604020202020204" pitchFamily="34" charset="0"/>
                <a:cs typeface="Arial" panose="020B0604020202020204" pitchFamily="34" charset="0"/>
              </a:rPr>
              <a:t>the content of the national curriculum.</a:t>
            </a:r>
            <a:endParaRPr lang="en-US" sz="2600" dirty="0">
              <a:solidFill>
                <a:srgbClr val="000000"/>
              </a:solidFill>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CFC295B1-856F-4B16-B55F-95B832AB46B0}"/>
              </a:ext>
            </a:extLst>
          </p:cNvPr>
          <p:cNvPicPr>
            <a:picLocks noChangeAspect="1"/>
          </p:cNvPicPr>
          <p:nvPr/>
        </p:nvPicPr>
        <p:blipFill>
          <a:blip r:embed="rId5"/>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22118442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ru-RU" smtClean="0"/>
              <a:pPr/>
              <a:t>3</a:t>
            </a:fld>
            <a:endParaRPr lang="ru-RU" dirty="0"/>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idx="2"/>
          </p:nvPr>
        </p:nvSpPr>
        <p:spPr>
          <a:xfrm rot="21190195">
            <a:off x="168462" y="2644524"/>
            <a:ext cx="3431297" cy="1323583"/>
          </a:xfrm>
        </p:spPr>
        <p:txBody>
          <a:bodyPr>
            <a:normAutofit fontScale="92500" lnSpcReduction="10000"/>
          </a:bodyPr>
          <a:lstStyle/>
          <a:p>
            <a:pPr algn="ctr"/>
            <a:r>
              <a:rPr lang="en-GB" sz="4400" dirty="0">
                <a:latin typeface="+mj-lt"/>
              </a:rPr>
              <a:t>English Reading</a:t>
            </a:r>
            <a:endParaRPr lang="ru-RU" sz="4400" dirty="0">
              <a:latin typeface="+mj-lt"/>
            </a:endParaRPr>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fontScale="90000"/>
          </a:bodyPr>
          <a:lstStyle/>
          <a:p>
            <a:r>
              <a:rPr lang="en-US" dirty="0"/>
              <a:t>An outline of the tests</a:t>
            </a:r>
            <a:endParaRPr lang="ru-RU" dirty="0"/>
          </a:p>
        </p:txBody>
      </p:sp>
      <p:grpSp>
        <p:nvGrpSpPr>
          <p:cNvPr id="2" name="Group 1">
            <a:extLst>
              <a:ext uri="{FF2B5EF4-FFF2-40B4-BE49-F238E27FC236}">
                <a16:creationId xmlns:a16="http://schemas.microsoft.com/office/drawing/2014/main" id="{6B25A2FA-BBD4-4C53-A7EA-A7980B7E6D4D}"/>
              </a:ext>
            </a:extLst>
          </p:cNvPr>
          <p:cNvGrpSpPr/>
          <p:nvPr/>
        </p:nvGrpSpPr>
        <p:grpSpPr>
          <a:xfrm>
            <a:off x="4058779" y="257114"/>
            <a:ext cx="3764752" cy="3752813"/>
            <a:chOff x="4058779" y="257114"/>
            <a:chExt cx="3764752" cy="3752813"/>
          </a:xfrm>
        </p:grpSpPr>
        <p:sp>
          <p:nvSpPr>
            <p:cNvPr id="10" name="Rectangle 9">
              <a:extLst>
                <a:ext uri="{FF2B5EF4-FFF2-40B4-BE49-F238E27FC236}">
                  <a16:creationId xmlns:a16="http://schemas.microsoft.com/office/drawing/2014/main" id="{4892984A-31DC-48F7-91D4-241270A60508}"/>
                </a:ext>
              </a:extLst>
            </p:cNvPr>
            <p:cNvSpPr/>
            <p:nvPr/>
          </p:nvSpPr>
          <p:spPr>
            <a:xfrm>
              <a:off x="4751892" y="257114"/>
              <a:ext cx="2608407" cy="923330"/>
            </a:xfrm>
            <a:prstGeom prst="rect">
              <a:avLst/>
            </a:prstGeom>
            <a:noFill/>
          </p:spPr>
          <p:txBody>
            <a:bodyPr wrap="none" lIns="91440" tIns="45720" rIns="91440" bIns="45720">
              <a:spAutoFit/>
            </a:bodyPr>
            <a:lstStyle/>
            <a:p>
              <a:pPr algn="ctr"/>
              <a:r>
                <a:rPr lang="en-US" sz="5400" b="0" u="sng"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Paper 1</a:t>
              </a:r>
            </a:p>
          </p:txBody>
        </p:sp>
        <p:sp>
          <p:nvSpPr>
            <p:cNvPr id="11" name="Rectangle 10">
              <a:extLst>
                <a:ext uri="{FF2B5EF4-FFF2-40B4-BE49-F238E27FC236}">
                  <a16:creationId xmlns:a16="http://schemas.microsoft.com/office/drawing/2014/main" id="{88A419D2-5E83-4A20-8E54-7D349EEF6B95}"/>
                </a:ext>
              </a:extLst>
            </p:cNvPr>
            <p:cNvSpPr/>
            <p:nvPr/>
          </p:nvSpPr>
          <p:spPr>
            <a:xfrm>
              <a:off x="4058779" y="1224549"/>
              <a:ext cx="3764752" cy="2785378"/>
            </a:xfrm>
            <a:prstGeom prst="rect">
              <a:avLst/>
            </a:prstGeom>
            <a:noFill/>
          </p:spPr>
          <p:txBody>
            <a:bodyPr wrap="square" lIns="91440" tIns="45720" rIns="91440" bIns="45720">
              <a:spAutoFit/>
            </a:bodyPr>
            <a:lstStyle/>
            <a:p>
              <a:pPr algn="ctr"/>
              <a:r>
                <a:rPr lang="en-US" sz="3500" b="0"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Reading booklet with</a:t>
              </a:r>
            </a:p>
            <a:p>
              <a:pPr algn="ct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questions and answer spaces</a:t>
              </a:r>
            </a:p>
            <a:p>
              <a:pPr algn="ct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c</a:t>
              </a:r>
              <a:r>
                <a:rPr lang="en-US" sz="3500" b="0"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om</a:t>
              </a: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bined.</a:t>
              </a:r>
              <a:endParaRPr lang="en-US" sz="3500" b="0"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grpSp>
      <p:sp>
        <p:nvSpPr>
          <p:cNvPr id="12" name="Flowchart: Decision 11">
            <a:extLst>
              <a:ext uri="{FF2B5EF4-FFF2-40B4-BE49-F238E27FC236}">
                <a16:creationId xmlns:a16="http://schemas.microsoft.com/office/drawing/2014/main" id="{8B46E57C-1BDA-4108-B294-F8A0B1BB6A89}"/>
              </a:ext>
            </a:extLst>
          </p:cNvPr>
          <p:cNvSpPr/>
          <p:nvPr/>
        </p:nvSpPr>
        <p:spPr>
          <a:xfrm>
            <a:off x="7929277" y="-139252"/>
            <a:ext cx="351551" cy="5086350"/>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D88432F8-F87A-43B5-A2B3-2C810FD215C5}"/>
              </a:ext>
            </a:extLst>
          </p:cNvPr>
          <p:cNvGrpSpPr/>
          <p:nvPr/>
        </p:nvGrpSpPr>
        <p:grpSpPr>
          <a:xfrm>
            <a:off x="8178331" y="301219"/>
            <a:ext cx="3977390" cy="3809861"/>
            <a:chOff x="8178331" y="301219"/>
            <a:chExt cx="3977390" cy="3809861"/>
          </a:xfrm>
        </p:grpSpPr>
        <p:sp>
          <p:nvSpPr>
            <p:cNvPr id="13" name="Rectangle 12">
              <a:extLst>
                <a:ext uri="{FF2B5EF4-FFF2-40B4-BE49-F238E27FC236}">
                  <a16:creationId xmlns:a16="http://schemas.microsoft.com/office/drawing/2014/main" id="{80C6022A-2AE3-4C3C-B33C-37EF8039134D}"/>
                </a:ext>
              </a:extLst>
            </p:cNvPr>
            <p:cNvSpPr/>
            <p:nvPr/>
          </p:nvSpPr>
          <p:spPr>
            <a:xfrm>
              <a:off x="8707058" y="301219"/>
              <a:ext cx="2608407" cy="923330"/>
            </a:xfrm>
            <a:prstGeom prst="rect">
              <a:avLst/>
            </a:prstGeom>
            <a:noFill/>
          </p:spPr>
          <p:txBody>
            <a:bodyPr wrap="none" lIns="91440" tIns="45720" rIns="91440" bIns="45720">
              <a:spAutoFit/>
            </a:bodyPr>
            <a:lstStyle/>
            <a:p>
              <a:pPr algn="ctr"/>
              <a:r>
                <a:rPr lang="en-US" sz="5400" b="0" u="sng"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Paper 2</a:t>
              </a:r>
            </a:p>
          </p:txBody>
        </p:sp>
        <p:sp>
          <p:nvSpPr>
            <p:cNvPr id="14" name="Rectangle 13">
              <a:extLst>
                <a:ext uri="{FF2B5EF4-FFF2-40B4-BE49-F238E27FC236}">
                  <a16:creationId xmlns:a16="http://schemas.microsoft.com/office/drawing/2014/main" id="{239C4C39-8445-4226-8723-902AEB15194C}"/>
                </a:ext>
              </a:extLst>
            </p:cNvPr>
            <p:cNvSpPr/>
            <p:nvPr/>
          </p:nvSpPr>
          <p:spPr>
            <a:xfrm>
              <a:off x="8178331" y="1325702"/>
              <a:ext cx="3977390" cy="2785378"/>
            </a:xfrm>
            <a:prstGeom prst="rect">
              <a:avLst/>
            </a:prstGeom>
            <a:noFill/>
          </p:spPr>
          <p:txBody>
            <a:bodyPr wrap="square" lIns="91440" tIns="45720" rIns="91440" bIns="45720">
              <a:spAutoFit/>
            </a:bodyPr>
            <a:lstStyle/>
            <a:p>
              <a:pPr algn="ct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Reading booklet with a separate booklet which has the questions and answer spaces. </a:t>
              </a:r>
            </a:p>
          </p:txBody>
        </p:sp>
      </p:grpSp>
      <p:sp>
        <p:nvSpPr>
          <p:cNvPr id="15" name="TextBox 14">
            <a:extLst>
              <a:ext uri="{FF2B5EF4-FFF2-40B4-BE49-F238E27FC236}">
                <a16:creationId xmlns:a16="http://schemas.microsoft.com/office/drawing/2014/main" id="{6C44F834-1DF7-4A05-A91E-2214F6610712}"/>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7" name="Picture 16">
            <a:extLst>
              <a:ext uri="{FF2B5EF4-FFF2-40B4-BE49-F238E27FC236}">
                <a16:creationId xmlns:a16="http://schemas.microsoft.com/office/drawing/2014/main" id="{D779F994-B0EF-488E-A982-6F586F6D65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7" name="TextBox 6">
            <a:extLst>
              <a:ext uri="{FF2B5EF4-FFF2-40B4-BE49-F238E27FC236}">
                <a16:creationId xmlns:a16="http://schemas.microsoft.com/office/drawing/2014/main" id="{E3ABA290-1D48-45E9-ACE9-125CE9D16FD7}"/>
              </a:ext>
            </a:extLst>
          </p:cNvPr>
          <p:cNvSpPr txBox="1"/>
          <p:nvPr/>
        </p:nvSpPr>
        <p:spPr>
          <a:xfrm>
            <a:off x="4173719" y="4098133"/>
            <a:ext cx="3764751" cy="1107996"/>
          </a:xfrm>
          <a:prstGeom prst="rect">
            <a:avLst/>
          </a:prstGeom>
          <a:noFill/>
        </p:spPr>
        <p:txBody>
          <a:bodyPr wrap="square" rtlCol="0">
            <a:spAutoFit/>
          </a:bodyPr>
          <a:lstStyle/>
          <a:p>
            <a:r>
              <a:rPr lang="en-GB" sz="3200" dirty="0">
                <a:latin typeface="Arial" panose="020B0604020202020204" pitchFamily="34" charset="0"/>
                <a:cs typeface="Arial" panose="020B0604020202020204" pitchFamily="34" charset="0"/>
              </a:rPr>
              <a:t>(Texts totalling 400 – 700 words)</a:t>
            </a:r>
          </a:p>
        </p:txBody>
      </p:sp>
      <p:sp>
        <p:nvSpPr>
          <p:cNvPr id="18" name="TextBox 17">
            <a:extLst>
              <a:ext uri="{FF2B5EF4-FFF2-40B4-BE49-F238E27FC236}">
                <a16:creationId xmlns:a16="http://schemas.microsoft.com/office/drawing/2014/main" id="{967D42B4-A529-438D-95BA-36718F516885}"/>
              </a:ext>
            </a:extLst>
          </p:cNvPr>
          <p:cNvSpPr txBox="1"/>
          <p:nvPr/>
        </p:nvSpPr>
        <p:spPr>
          <a:xfrm>
            <a:off x="8325316" y="4094094"/>
            <a:ext cx="3764751" cy="1077218"/>
          </a:xfrm>
          <a:prstGeom prst="rect">
            <a:avLst/>
          </a:prstGeom>
          <a:noFill/>
        </p:spPr>
        <p:txBody>
          <a:bodyPr wrap="square" rtlCol="0">
            <a:spAutoFit/>
          </a:bodyPr>
          <a:lstStyle/>
          <a:p>
            <a:r>
              <a:rPr lang="en-GB" sz="3200" dirty="0">
                <a:latin typeface="Arial" panose="020B0604020202020204" pitchFamily="34" charset="0"/>
                <a:cs typeface="Arial" panose="020B0604020202020204" pitchFamily="34" charset="0"/>
              </a:rPr>
              <a:t>(Texts totalling 800-1100 words)</a:t>
            </a:r>
          </a:p>
        </p:txBody>
      </p:sp>
      <p:sp>
        <p:nvSpPr>
          <p:cNvPr id="19" name="Title 4">
            <a:extLst>
              <a:ext uri="{FF2B5EF4-FFF2-40B4-BE49-F238E27FC236}">
                <a16:creationId xmlns:a16="http://schemas.microsoft.com/office/drawing/2014/main" id="{D9ABE345-9DDE-44BB-9872-A88DE66C4157}"/>
              </a:ext>
            </a:extLst>
          </p:cNvPr>
          <p:cNvSpPr txBox="1">
            <a:spLocks/>
          </p:cNvSpPr>
          <p:nvPr/>
        </p:nvSpPr>
        <p:spPr>
          <a:xfrm>
            <a:off x="750093" y="5482169"/>
            <a:ext cx="11561523"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vert="horz" lIns="954000" tIns="45720" rIns="91440" bIns="45720" rtlCol="0" anchor="ctr">
            <a:normAutofit fontScale="97500"/>
          </a:bodyPr>
          <a:lstStyle>
            <a:lvl1pPr algn="l" defTabSz="914400" rtl="0" eaLnBrk="1" latinLnBrk="0" hangingPunct="1">
              <a:lnSpc>
                <a:spcPct val="90000"/>
              </a:lnSpc>
              <a:spcBef>
                <a:spcPct val="0"/>
              </a:spcBef>
              <a:buNone/>
              <a:defRPr sz="4000" b="1" kern="1200">
                <a:solidFill>
                  <a:schemeClr val="bg1"/>
                </a:solidFill>
                <a:latin typeface="+mj-lt"/>
                <a:ea typeface="+mj-ea"/>
                <a:cs typeface="+mj-cs"/>
              </a:defRPr>
            </a:lvl1pPr>
          </a:lstStyle>
          <a:p>
            <a:r>
              <a:rPr lang="en-US" sz="3500" dirty="0"/>
              <a:t>Each paper for the KS1 Reading SATs is worth 50% of the available marks.</a:t>
            </a:r>
            <a:endParaRPr lang="ru-RU" sz="3500" dirty="0"/>
          </a:p>
        </p:txBody>
      </p:sp>
      <p:pic>
        <p:nvPicPr>
          <p:cNvPr id="20" name="Picture 19">
            <a:extLst>
              <a:ext uri="{FF2B5EF4-FFF2-40B4-BE49-F238E27FC236}">
                <a16:creationId xmlns:a16="http://schemas.microsoft.com/office/drawing/2014/main" id="{F8CB03E1-85B8-4B59-81D7-5C6BF6108844}"/>
              </a:ext>
            </a:extLst>
          </p:cNvPr>
          <p:cNvPicPr>
            <a:picLocks noChangeAspect="1"/>
          </p:cNvPicPr>
          <p:nvPr/>
        </p:nvPicPr>
        <p:blipFill>
          <a:blip r:embed="rId3"/>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2532577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7409797" y="1995549"/>
            <a:ext cx="4706004" cy="1119126"/>
          </a:xfrm>
        </p:spPr>
        <p:txBody>
          <a:bodyPr>
            <a:noAutofit/>
          </a:bodyPr>
          <a:lstStyle/>
          <a:p>
            <a:r>
              <a:rPr lang="en-US" sz="3200" dirty="0">
                <a:latin typeface="+mj-lt"/>
              </a:rPr>
              <a:t>English – Reading</a:t>
            </a:r>
            <a:br>
              <a:rPr lang="en-US" sz="3200" dirty="0">
                <a:latin typeface="+mj-lt"/>
              </a:rPr>
            </a:br>
            <a:r>
              <a:rPr lang="en-US" sz="3200" dirty="0">
                <a:latin typeface="+mj-lt"/>
              </a:rPr>
              <a:t>Paper 1 Example Page</a:t>
            </a:r>
            <a:endParaRPr lang="ru-RU" sz="3200" dirty="0">
              <a:latin typeface="+mj-lt"/>
            </a:endParaRP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4</a:t>
            </a:fld>
            <a:endParaRPr lang="ru-RU" dirty="0"/>
          </a:p>
        </p:txBody>
      </p:sp>
      <p:pic>
        <p:nvPicPr>
          <p:cNvPr id="7" name="Picture 6" descr="year-2-reading-sample-materials-1.pdf - Google Chrome">
            <a:extLst>
              <a:ext uri="{FF2B5EF4-FFF2-40B4-BE49-F238E27FC236}">
                <a16:creationId xmlns:a16="http://schemas.microsoft.com/office/drawing/2014/main" id="{734A41B6-2F50-4623-8F24-93F1928F8B8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3620"/>
          <a:stretch/>
        </p:blipFill>
        <p:spPr>
          <a:xfrm>
            <a:off x="1152858" y="181926"/>
            <a:ext cx="6171213" cy="6530024"/>
          </a:xfrm>
          <a:prstGeom prst="rect">
            <a:avLst/>
          </a:prstGeom>
        </p:spPr>
      </p:pic>
      <p:sp>
        <p:nvSpPr>
          <p:cNvPr id="8" name="TextBox 7">
            <a:extLst>
              <a:ext uri="{FF2B5EF4-FFF2-40B4-BE49-F238E27FC236}">
                <a16:creationId xmlns:a16="http://schemas.microsoft.com/office/drawing/2014/main" id="{ADDFD385-9453-4DEE-AA66-A92E500425EA}"/>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0" name="Picture 9">
            <a:extLst>
              <a:ext uri="{FF2B5EF4-FFF2-40B4-BE49-F238E27FC236}">
                <a16:creationId xmlns:a16="http://schemas.microsoft.com/office/drawing/2014/main" id="{5FE7210A-D55E-4BF5-AC82-7F3B8CFA6AA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11" name="Picture 10">
            <a:extLst>
              <a:ext uri="{FF2B5EF4-FFF2-40B4-BE49-F238E27FC236}">
                <a16:creationId xmlns:a16="http://schemas.microsoft.com/office/drawing/2014/main" id="{CADDC5DB-070B-4E3C-84C0-769B294B52CA}"/>
              </a:ext>
            </a:extLst>
          </p:cNvPr>
          <p:cNvPicPr>
            <a:picLocks noChangeAspect="1"/>
          </p:cNvPicPr>
          <p:nvPr/>
        </p:nvPicPr>
        <p:blipFill>
          <a:blip r:embed="rId4"/>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413896628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4303409" y="136815"/>
            <a:ext cx="5099536" cy="1119126"/>
          </a:xfrm>
        </p:spPr>
        <p:txBody>
          <a:bodyPr>
            <a:noAutofit/>
          </a:bodyPr>
          <a:lstStyle/>
          <a:p>
            <a:r>
              <a:rPr lang="en-US" sz="3200" dirty="0">
                <a:latin typeface="+mj-lt"/>
              </a:rPr>
              <a:t>English – Reading</a:t>
            </a:r>
            <a:br>
              <a:rPr lang="en-US" sz="3200" dirty="0">
                <a:latin typeface="+mj-lt"/>
              </a:rPr>
            </a:br>
            <a:r>
              <a:rPr lang="en-US" sz="3200" dirty="0">
                <a:latin typeface="+mj-lt"/>
              </a:rPr>
              <a:t>Paper 2 Example Pages</a:t>
            </a:r>
            <a:endParaRPr lang="ru-RU" sz="3200" dirty="0">
              <a:latin typeface="+mj-lt"/>
            </a:endParaRP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5</a:t>
            </a:fld>
            <a:endParaRPr lang="ru-RU" dirty="0"/>
          </a:p>
        </p:txBody>
      </p:sp>
      <p:pic>
        <p:nvPicPr>
          <p:cNvPr id="5" name="Picture 4" descr="2017 key stage 1 English reading Paper 2: reading booklet - Google Chrome">
            <a:extLst>
              <a:ext uri="{FF2B5EF4-FFF2-40B4-BE49-F238E27FC236}">
                <a16:creationId xmlns:a16="http://schemas.microsoft.com/office/drawing/2014/main" id="{7622A2B6-692A-4173-8F1A-176A581B290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311562">
            <a:off x="1604936" y="1427117"/>
            <a:ext cx="3673819" cy="4773277"/>
          </a:xfrm>
          <a:prstGeom prst="rect">
            <a:avLst/>
          </a:prstGeom>
        </p:spPr>
      </p:pic>
      <p:pic>
        <p:nvPicPr>
          <p:cNvPr id="8" name="Picture 7" descr="2017 key stage 1 English reading Paper 2: reading booklet - Google Chrome">
            <a:extLst>
              <a:ext uri="{FF2B5EF4-FFF2-40B4-BE49-F238E27FC236}">
                <a16:creationId xmlns:a16="http://schemas.microsoft.com/office/drawing/2014/main" id="{6D52830B-8CEE-45ED-8D2D-34905B0C4DA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6000" y="1564967"/>
            <a:ext cx="4219587" cy="4998725"/>
          </a:xfrm>
          <a:prstGeom prst="rect">
            <a:avLst/>
          </a:prstGeom>
        </p:spPr>
      </p:pic>
      <p:pic>
        <p:nvPicPr>
          <p:cNvPr id="13" name="Picture 12" descr="2017 key stage 1 English reading Paper 2: reading answer booklet - Google Chrome">
            <a:extLst>
              <a:ext uri="{FF2B5EF4-FFF2-40B4-BE49-F238E27FC236}">
                <a16:creationId xmlns:a16="http://schemas.microsoft.com/office/drawing/2014/main" id="{4E007F6F-1742-4AB2-A964-C9C94BE0A00A}"/>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043195" y="1270661"/>
            <a:ext cx="4896558" cy="5587339"/>
          </a:xfrm>
          <a:prstGeom prst="rect">
            <a:avLst/>
          </a:prstGeom>
        </p:spPr>
      </p:pic>
      <p:sp>
        <p:nvSpPr>
          <p:cNvPr id="14" name="TextBox 13">
            <a:extLst>
              <a:ext uri="{FF2B5EF4-FFF2-40B4-BE49-F238E27FC236}">
                <a16:creationId xmlns:a16="http://schemas.microsoft.com/office/drawing/2014/main" id="{DB66B705-F9D5-437C-B6FE-3DFD8207DCA9}"/>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6" name="Picture 15">
            <a:extLst>
              <a:ext uri="{FF2B5EF4-FFF2-40B4-BE49-F238E27FC236}">
                <a16:creationId xmlns:a16="http://schemas.microsoft.com/office/drawing/2014/main" id="{321B8E11-11FC-4AFF-9AD3-3397F0A5387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10" name="Picture 9">
            <a:extLst>
              <a:ext uri="{FF2B5EF4-FFF2-40B4-BE49-F238E27FC236}">
                <a16:creationId xmlns:a16="http://schemas.microsoft.com/office/drawing/2014/main" id="{00C45530-41B7-4B8A-9BE0-8A7D7D192851}"/>
              </a:ext>
            </a:extLst>
          </p:cNvPr>
          <p:cNvPicPr>
            <a:picLocks noChangeAspect="1"/>
          </p:cNvPicPr>
          <p:nvPr/>
        </p:nvPicPr>
        <p:blipFill>
          <a:blip r:embed="rId6"/>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60720946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ru-RU" smtClean="0"/>
              <a:pPr/>
              <a:t>6</a:t>
            </a:fld>
            <a:endParaRPr lang="ru-RU" dirty="0"/>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idx="2"/>
          </p:nvPr>
        </p:nvSpPr>
        <p:spPr>
          <a:xfrm>
            <a:off x="279606" y="2617238"/>
            <a:ext cx="3209009" cy="1898524"/>
          </a:xfrm>
        </p:spPr>
        <p:txBody>
          <a:bodyPr>
            <a:normAutofit/>
          </a:bodyPr>
          <a:lstStyle/>
          <a:p>
            <a:pPr algn="ctr"/>
            <a:r>
              <a:rPr lang="en-GB" sz="3200" dirty="0">
                <a:latin typeface="+mj-lt"/>
              </a:rPr>
              <a:t>Arithmetic</a:t>
            </a:r>
          </a:p>
          <a:p>
            <a:pPr algn="ctr"/>
            <a:r>
              <a:rPr lang="en-GB" sz="3200" dirty="0">
                <a:latin typeface="+mj-lt"/>
              </a:rPr>
              <a:t>&amp; Reasoning</a:t>
            </a:r>
            <a:endParaRPr lang="ru-RU" sz="3200" dirty="0">
              <a:latin typeface="+mj-lt"/>
            </a:endParaRPr>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a:bodyPr>
          <a:lstStyle/>
          <a:p>
            <a:r>
              <a:rPr lang="en-US" dirty="0" err="1"/>
              <a:t>Maths</a:t>
            </a:r>
            <a:endParaRPr lang="ru-RU" dirty="0"/>
          </a:p>
        </p:txBody>
      </p:sp>
      <p:sp>
        <p:nvSpPr>
          <p:cNvPr id="8" name="Rectangle: Rounded Corners 7">
            <a:extLst>
              <a:ext uri="{FF2B5EF4-FFF2-40B4-BE49-F238E27FC236}">
                <a16:creationId xmlns:a16="http://schemas.microsoft.com/office/drawing/2014/main" id="{3FA4BD75-0AAC-4AB4-B100-00792CF54C57}"/>
              </a:ext>
            </a:extLst>
          </p:cNvPr>
          <p:cNvSpPr/>
          <p:nvPr/>
        </p:nvSpPr>
        <p:spPr>
          <a:xfrm>
            <a:off x="4386759" y="413198"/>
            <a:ext cx="7629525" cy="398145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892984A-31DC-48F7-91D4-241270A60508}"/>
              </a:ext>
            </a:extLst>
          </p:cNvPr>
          <p:cNvSpPr/>
          <p:nvPr/>
        </p:nvSpPr>
        <p:spPr>
          <a:xfrm>
            <a:off x="5215401" y="351307"/>
            <a:ext cx="2471960"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Paper 1</a:t>
            </a:r>
          </a:p>
        </p:txBody>
      </p:sp>
      <p:sp>
        <p:nvSpPr>
          <p:cNvPr id="12" name="Flowchart: Decision 11">
            <a:extLst>
              <a:ext uri="{FF2B5EF4-FFF2-40B4-BE49-F238E27FC236}">
                <a16:creationId xmlns:a16="http://schemas.microsoft.com/office/drawing/2014/main" id="{8B46E57C-1BDA-4108-B294-F8A0B1BB6A89}"/>
              </a:ext>
            </a:extLst>
          </p:cNvPr>
          <p:cNvSpPr/>
          <p:nvPr/>
        </p:nvSpPr>
        <p:spPr>
          <a:xfrm>
            <a:off x="7929277" y="-139252"/>
            <a:ext cx="351551" cy="5086350"/>
          </a:xfrm>
          <a:prstGeom prst="flowChartDecisi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80C6022A-2AE3-4C3C-B33C-37EF8039134D}"/>
              </a:ext>
            </a:extLst>
          </p:cNvPr>
          <p:cNvSpPr/>
          <p:nvPr/>
        </p:nvSpPr>
        <p:spPr>
          <a:xfrm>
            <a:off x="8775281" y="301219"/>
            <a:ext cx="2471960" cy="923330"/>
          </a:xfrm>
          <a:prstGeom prst="rect">
            <a:avLst/>
          </a:prstGeom>
          <a:noFill/>
        </p:spPr>
        <p:txBody>
          <a:bodyPr wrap="none" lIns="91440" tIns="45720" rIns="91440" bIns="45720">
            <a:spAutoFit/>
          </a:bodyPr>
          <a:lstStyle/>
          <a:p>
            <a:pPr algn="ctr"/>
            <a:r>
              <a:rPr lang="en-US" sz="5400" b="0" cap="none" spc="0" dirty="0">
                <a:ln w="0"/>
                <a:solidFill>
                  <a:schemeClr val="accent4"/>
                </a:solidFill>
                <a:effectLst>
                  <a:outerShdw blurRad="38100" dist="19050" dir="2700000" algn="tl" rotWithShape="0">
                    <a:schemeClr val="dk1">
                      <a:alpha val="40000"/>
                    </a:schemeClr>
                  </a:outerShdw>
                </a:effectLst>
              </a:rPr>
              <a:t>Paper 2</a:t>
            </a:r>
          </a:p>
        </p:txBody>
      </p:sp>
      <p:sp>
        <p:nvSpPr>
          <p:cNvPr id="14" name="Rectangle 13">
            <a:extLst>
              <a:ext uri="{FF2B5EF4-FFF2-40B4-BE49-F238E27FC236}">
                <a16:creationId xmlns:a16="http://schemas.microsoft.com/office/drawing/2014/main" id="{239C4C39-8445-4226-8723-902AEB15194C}"/>
              </a:ext>
            </a:extLst>
          </p:cNvPr>
          <p:cNvSpPr/>
          <p:nvPr/>
        </p:nvSpPr>
        <p:spPr>
          <a:xfrm>
            <a:off x="8151510" y="1243886"/>
            <a:ext cx="3977390" cy="2062103"/>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dirty="0">
                <a:ln/>
                <a:solidFill>
                  <a:schemeClr val="accent4"/>
                </a:solidFill>
                <a:latin typeface="Arial" panose="020B0604020202020204" pitchFamily="34" charset="0"/>
                <a:cs typeface="Arial" panose="020B0604020202020204" pitchFamily="34" charset="0"/>
              </a:rPr>
              <a:t>Reasoning, problem solving and mathematical fluency</a:t>
            </a:r>
          </a:p>
        </p:txBody>
      </p:sp>
      <p:sp>
        <p:nvSpPr>
          <p:cNvPr id="15" name="Rectangle 14">
            <a:extLst>
              <a:ext uri="{FF2B5EF4-FFF2-40B4-BE49-F238E27FC236}">
                <a16:creationId xmlns:a16="http://schemas.microsoft.com/office/drawing/2014/main" id="{B948F8B4-0849-41CB-9BBD-4637220864F6}"/>
              </a:ext>
            </a:extLst>
          </p:cNvPr>
          <p:cNvSpPr/>
          <p:nvPr/>
        </p:nvSpPr>
        <p:spPr>
          <a:xfrm>
            <a:off x="4611737" y="1304589"/>
            <a:ext cx="326243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Arithmetic</a:t>
            </a:r>
          </a:p>
        </p:txBody>
      </p:sp>
      <p:sp>
        <p:nvSpPr>
          <p:cNvPr id="16" name="TextBox 15">
            <a:extLst>
              <a:ext uri="{FF2B5EF4-FFF2-40B4-BE49-F238E27FC236}">
                <a16:creationId xmlns:a16="http://schemas.microsoft.com/office/drawing/2014/main" id="{0B276FC7-26E0-4E19-B31D-7DFE01A2B86D}"/>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8" name="Picture 17">
            <a:extLst>
              <a:ext uri="{FF2B5EF4-FFF2-40B4-BE49-F238E27FC236}">
                <a16:creationId xmlns:a16="http://schemas.microsoft.com/office/drawing/2014/main" id="{E5CEA156-A19C-4EB4-A808-24D3DFDB64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19" name="TextBox 18">
            <a:extLst>
              <a:ext uri="{FF2B5EF4-FFF2-40B4-BE49-F238E27FC236}">
                <a16:creationId xmlns:a16="http://schemas.microsoft.com/office/drawing/2014/main" id="{7699DF8B-008D-4015-B8D2-14027CA3DA59}"/>
              </a:ext>
            </a:extLst>
          </p:cNvPr>
          <p:cNvSpPr txBox="1"/>
          <p:nvPr/>
        </p:nvSpPr>
        <p:spPr>
          <a:xfrm>
            <a:off x="4214698" y="3317430"/>
            <a:ext cx="3764751" cy="1077218"/>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(25 marks available)</a:t>
            </a:r>
          </a:p>
        </p:txBody>
      </p:sp>
      <p:sp>
        <p:nvSpPr>
          <p:cNvPr id="20" name="TextBox 19">
            <a:extLst>
              <a:ext uri="{FF2B5EF4-FFF2-40B4-BE49-F238E27FC236}">
                <a16:creationId xmlns:a16="http://schemas.microsoft.com/office/drawing/2014/main" id="{44DEDB59-C091-4447-B46E-4CCF74953C08}"/>
              </a:ext>
            </a:extLst>
          </p:cNvPr>
          <p:cNvSpPr txBox="1"/>
          <p:nvPr/>
        </p:nvSpPr>
        <p:spPr>
          <a:xfrm>
            <a:off x="8153852" y="3244743"/>
            <a:ext cx="3764751" cy="1077218"/>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(35 marks available)</a:t>
            </a:r>
          </a:p>
        </p:txBody>
      </p:sp>
      <p:pic>
        <p:nvPicPr>
          <p:cNvPr id="21" name="Picture 20">
            <a:extLst>
              <a:ext uri="{FF2B5EF4-FFF2-40B4-BE49-F238E27FC236}">
                <a16:creationId xmlns:a16="http://schemas.microsoft.com/office/drawing/2014/main" id="{27D05170-EF33-46BC-AD23-59C81D20BB3F}"/>
              </a:ext>
            </a:extLst>
          </p:cNvPr>
          <p:cNvPicPr>
            <a:picLocks noChangeAspect="1"/>
          </p:cNvPicPr>
          <p:nvPr/>
        </p:nvPicPr>
        <p:blipFill>
          <a:blip r:embed="rId3"/>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3818893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7</a:t>
            </a:fld>
            <a:endParaRPr lang="ru-RU" dirty="0"/>
          </a:p>
        </p:txBody>
      </p:sp>
      <p:pic>
        <p:nvPicPr>
          <p:cNvPr id="6" name="Picture 5" descr="2018_ks1_mathematics_Paper1_arithmetic.pdf - Google Drive - Google Chrome">
            <a:extLst>
              <a:ext uri="{FF2B5EF4-FFF2-40B4-BE49-F238E27FC236}">
                <a16:creationId xmlns:a16="http://schemas.microsoft.com/office/drawing/2014/main" id="{21264FA5-9B2D-408F-A063-D0E4E9FEE80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21180449">
            <a:off x="168168" y="1031666"/>
            <a:ext cx="3595696" cy="5076329"/>
          </a:xfrm>
          <a:prstGeom prst="rect">
            <a:avLst/>
          </a:prstGeom>
        </p:spPr>
      </p:pic>
      <p:pic>
        <p:nvPicPr>
          <p:cNvPr id="9" name="Picture 8" descr="2018_ks1_mathematics_Paper1_arithmetic.pdf - Google Drive - Google Chrome">
            <a:extLst>
              <a:ext uri="{FF2B5EF4-FFF2-40B4-BE49-F238E27FC236}">
                <a16:creationId xmlns:a16="http://schemas.microsoft.com/office/drawing/2014/main" id="{247A47C1-0DD7-41C9-8F03-6C32496B1CF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21348698">
            <a:off x="1893606" y="1175728"/>
            <a:ext cx="3397666" cy="4689336"/>
          </a:xfrm>
          <a:prstGeom prst="rect">
            <a:avLst/>
          </a:prstGeom>
        </p:spPr>
      </p:pic>
      <p:sp>
        <p:nvSpPr>
          <p:cNvPr id="11" name="TextBox 10">
            <a:extLst>
              <a:ext uri="{FF2B5EF4-FFF2-40B4-BE49-F238E27FC236}">
                <a16:creationId xmlns:a16="http://schemas.microsoft.com/office/drawing/2014/main" id="{6A4BE417-469C-466B-B919-48818A4CF087}"/>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4" name="Picture 13">
            <a:extLst>
              <a:ext uri="{FF2B5EF4-FFF2-40B4-BE49-F238E27FC236}">
                <a16:creationId xmlns:a16="http://schemas.microsoft.com/office/drawing/2014/main" id="{AA711597-185C-4D93-93CB-A113FD43EB1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349813" y="145230"/>
            <a:ext cx="4364106" cy="629493"/>
          </a:xfrm>
        </p:spPr>
        <p:txBody>
          <a:bodyPr>
            <a:noAutofit/>
          </a:bodyPr>
          <a:lstStyle/>
          <a:p>
            <a:r>
              <a:rPr lang="en-US" sz="2500" dirty="0" err="1">
                <a:latin typeface="+mj-lt"/>
              </a:rPr>
              <a:t>Maths</a:t>
            </a:r>
            <a:r>
              <a:rPr lang="en-US" sz="2500" dirty="0">
                <a:latin typeface="+mj-lt"/>
              </a:rPr>
              <a:t> Paper 1 Example Pages (Arithmetic)</a:t>
            </a:r>
            <a:endParaRPr lang="ru-RU" sz="2500" dirty="0">
              <a:latin typeface="+mj-lt"/>
            </a:endParaRPr>
          </a:p>
        </p:txBody>
      </p:sp>
      <p:pic>
        <p:nvPicPr>
          <p:cNvPr id="13" name="Picture 12" descr="2018_ks1_mathematics_Paper2_reasoning.pdf - Google Drive - Google Chrome">
            <a:extLst>
              <a:ext uri="{FF2B5EF4-FFF2-40B4-BE49-F238E27FC236}">
                <a16:creationId xmlns:a16="http://schemas.microsoft.com/office/drawing/2014/main" id="{39D2C5E0-6342-4DBF-BD77-6E5CE28DE56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21227081">
            <a:off x="6302689" y="1001399"/>
            <a:ext cx="3373747" cy="4390968"/>
          </a:xfrm>
          <a:prstGeom prst="rect">
            <a:avLst/>
          </a:prstGeom>
        </p:spPr>
      </p:pic>
      <p:pic>
        <p:nvPicPr>
          <p:cNvPr id="15" name="Picture 14" descr="2018_ks1_mathematics_Paper2_reasoning.pdf - Google Drive - Google Chrome">
            <a:extLst>
              <a:ext uri="{FF2B5EF4-FFF2-40B4-BE49-F238E27FC236}">
                <a16:creationId xmlns:a16="http://schemas.microsoft.com/office/drawing/2014/main" id="{73CE6BAE-AF97-4360-9F05-9ABD82E671AF}"/>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rot="417551">
            <a:off x="7672149" y="1706528"/>
            <a:ext cx="4081543" cy="4705537"/>
          </a:xfrm>
          <a:prstGeom prst="rect">
            <a:avLst/>
          </a:prstGeom>
        </p:spPr>
      </p:pic>
      <p:sp>
        <p:nvSpPr>
          <p:cNvPr id="10" name="Title 1">
            <a:extLst>
              <a:ext uri="{FF2B5EF4-FFF2-40B4-BE49-F238E27FC236}">
                <a16:creationId xmlns:a16="http://schemas.microsoft.com/office/drawing/2014/main" id="{526C6953-382A-411B-9721-62AB35340365}"/>
              </a:ext>
            </a:extLst>
          </p:cNvPr>
          <p:cNvSpPr txBox="1">
            <a:spLocks/>
          </p:cNvSpPr>
          <p:nvPr/>
        </p:nvSpPr>
        <p:spPr>
          <a:xfrm>
            <a:off x="7722163" y="145230"/>
            <a:ext cx="4364106" cy="629493"/>
          </a:xfrm>
          <a:prstGeom prst="rect">
            <a:avLst/>
          </a:prstGeom>
          <a:gradFill>
            <a:gsLst>
              <a:gs pos="0">
                <a:schemeClr val="tx2"/>
              </a:gs>
              <a:gs pos="100000">
                <a:schemeClr val="tx1"/>
              </a:gs>
            </a:gsLst>
            <a:lin ang="10800000" scaled="1"/>
          </a:gradFill>
        </p:spPr>
        <p:txBody>
          <a:bodyPr vert="horz" lIns="144000" tIns="45720" rIns="91440" bIns="45720" rtlCol="0" anchor="ctr" anchorCtr="0">
            <a:noAutofit/>
          </a:bodyPr>
          <a:lstStyle>
            <a:lvl1pPr algn="l" defTabSz="914400" rtl="0" eaLnBrk="1" latinLnBrk="0" hangingPunct="1">
              <a:lnSpc>
                <a:spcPct val="90000"/>
              </a:lnSpc>
              <a:spcBef>
                <a:spcPct val="0"/>
              </a:spcBef>
              <a:buNone/>
              <a:defRPr sz="2000" b="1" kern="1200">
                <a:solidFill>
                  <a:schemeClr val="bg1"/>
                </a:solidFill>
                <a:latin typeface="+mn-lt"/>
                <a:ea typeface="+mj-ea"/>
                <a:cs typeface="+mj-cs"/>
              </a:defRPr>
            </a:lvl1pPr>
          </a:lstStyle>
          <a:p>
            <a:r>
              <a:rPr lang="en-US" sz="2500" dirty="0" err="1">
                <a:latin typeface="+mj-lt"/>
              </a:rPr>
              <a:t>Maths</a:t>
            </a:r>
            <a:r>
              <a:rPr lang="en-US" sz="2500" dirty="0">
                <a:latin typeface="+mj-lt"/>
              </a:rPr>
              <a:t> Paper 2 Example Pages (Reasoning)</a:t>
            </a:r>
            <a:endParaRPr lang="ru-RU" sz="2500" dirty="0">
              <a:latin typeface="+mj-lt"/>
            </a:endParaRPr>
          </a:p>
        </p:txBody>
      </p:sp>
      <p:sp>
        <p:nvSpPr>
          <p:cNvPr id="16" name="Flowchart: Decision 15">
            <a:extLst>
              <a:ext uri="{FF2B5EF4-FFF2-40B4-BE49-F238E27FC236}">
                <a16:creationId xmlns:a16="http://schemas.microsoft.com/office/drawing/2014/main" id="{DD53039C-1BC6-412C-A48D-B5FA85D0E3C7}"/>
              </a:ext>
            </a:extLst>
          </p:cNvPr>
          <p:cNvSpPr/>
          <p:nvPr/>
        </p:nvSpPr>
        <p:spPr>
          <a:xfrm>
            <a:off x="5593194" y="64676"/>
            <a:ext cx="198355" cy="6911439"/>
          </a:xfrm>
          <a:prstGeom prst="flowChartDecision">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2D6D195C-2161-49CE-B0FD-2A959842BF22}"/>
              </a:ext>
            </a:extLst>
          </p:cNvPr>
          <p:cNvPicPr>
            <a:picLocks noChangeAspect="1"/>
          </p:cNvPicPr>
          <p:nvPr/>
        </p:nvPicPr>
        <p:blipFill>
          <a:blip r:embed="rId7"/>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417429869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97169" y="1213762"/>
            <a:ext cx="5126743" cy="734415"/>
          </a:xfrm>
        </p:spPr>
        <p:txBody>
          <a:bodyPr>
            <a:normAutofit fontScale="90000"/>
          </a:bodyPr>
          <a:lstStyle/>
          <a:p>
            <a:r>
              <a:rPr lang="en-US" dirty="0"/>
              <a:t>Teacher Assessment/results</a:t>
            </a:r>
            <a:endParaRPr lang="ru-RU"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ru-RU" smtClean="0"/>
              <a:pPr/>
              <a:t>8</a:t>
            </a:fld>
            <a:endParaRPr lang="ru-RU" dirty="0"/>
          </a:p>
        </p:txBody>
      </p:sp>
      <p:pic>
        <p:nvPicPr>
          <p:cNvPr id="16" name="Picture Placeholder 15" descr="A picture containing person, indoor, child, girl&#10;&#10;Description automatically generated">
            <a:extLst>
              <a:ext uri="{FF2B5EF4-FFF2-40B4-BE49-F238E27FC236}">
                <a16:creationId xmlns:a16="http://schemas.microsoft.com/office/drawing/2014/main" id="{1BCA1B9E-C861-4A50-B722-515F68C95BE4}"/>
              </a:ext>
            </a:extLst>
          </p:cNvPr>
          <p:cNvPicPr>
            <a:picLocks noGrp="1" noChangeAspect="1"/>
          </p:cNvPicPr>
          <p:nvPr>
            <p:ph type="pic" sz="quarter" idx="14"/>
          </p:nvPr>
        </p:nvPicPr>
        <p:blipFill>
          <a:blip r:embed="rId2" cstate="email">
            <a:extLst>
              <a:ext uri="{28A0092B-C50C-407E-A947-70E740481C1C}">
                <a14:useLocalDpi xmlns:a14="http://schemas.microsoft.com/office/drawing/2010/main"/>
              </a:ext>
            </a:extLst>
          </a:blip>
          <a:srcRect/>
          <a:stretch>
            <a:fillRect/>
          </a:stretch>
        </p:blipFill>
        <p:spPr>
          <a:xfrm rot="720000">
            <a:off x="6744270" y="481196"/>
            <a:ext cx="4123151" cy="4854510"/>
          </a:xfrm>
        </p:spPr>
      </p:pic>
      <p:sp>
        <p:nvSpPr>
          <p:cNvPr id="17" name="TextBox 16">
            <a:extLst>
              <a:ext uri="{FF2B5EF4-FFF2-40B4-BE49-F238E27FC236}">
                <a16:creationId xmlns:a16="http://schemas.microsoft.com/office/drawing/2014/main" id="{0D03E853-B583-4B12-9226-019019F9658B}"/>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9" name="Picture 18">
            <a:extLst>
              <a:ext uri="{FF2B5EF4-FFF2-40B4-BE49-F238E27FC236}">
                <a16:creationId xmlns:a16="http://schemas.microsoft.com/office/drawing/2014/main" id="{82170316-D789-4CBC-8D19-574C12D24F8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7" name="Rectangle 6">
            <a:extLst>
              <a:ext uri="{FF2B5EF4-FFF2-40B4-BE49-F238E27FC236}">
                <a16:creationId xmlns:a16="http://schemas.microsoft.com/office/drawing/2014/main" id="{74A76F8D-C444-44DE-BE66-57D4F4CE5184}"/>
              </a:ext>
            </a:extLst>
          </p:cNvPr>
          <p:cNvSpPr/>
          <p:nvPr/>
        </p:nvSpPr>
        <p:spPr>
          <a:xfrm>
            <a:off x="72827" y="2091555"/>
            <a:ext cx="6187858" cy="2677656"/>
          </a:xfrm>
          <a:prstGeom prst="rect">
            <a:avLst/>
          </a:prstGeom>
        </p:spPr>
        <p:txBody>
          <a:bodyPr wrap="square">
            <a:spAutoFit/>
          </a:bodyPr>
          <a:lstStyle/>
          <a:p>
            <a:r>
              <a:rPr lang="en-US" sz="2400" dirty="0">
                <a:solidFill>
                  <a:schemeClr val="accent1"/>
                </a:solidFill>
                <a:latin typeface="Arial" panose="020B0604020202020204" pitchFamily="34" charset="0"/>
                <a:cs typeface="Arial" panose="020B0604020202020204" pitchFamily="34" charset="0"/>
              </a:rPr>
              <a:t>KS1 SATs </a:t>
            </a:r>
            <a:r>
              <a:rPr lang="en-US" sz="2400" dirty="0" smtClean="0">
                <a:solidFill>
                  <a:schemeClr val="accent1"/>
                </a:solidFill>
                <a:latin typeface="Arial" panose="020B0604020202020204" pitchFamily="34" charset="0"/>
                <a:cs typeface="Arial" panose="020B0604020202020204" pitchFamily="34" charset="0"/>
              </a:rPr>
              <a:t>are just </a:t>
            </a:r>
            <a:r>
              <a:rPr lang="en-US" sz="2400" dirty="0">
                <a:solidFill>
                  <a:schemeClr val="accent1"/>
                </a:solidFill>
                <a:latin typeface="Arial" panose="020B0604020202020204" pitchFamily="34" charset="0"/>
                <a:cs typeface="Arial" panose="020B0604020202020204" pitchFamily="34" charset="0"/>
              </a:rPr>
              <a:t>one part of evidence towards the whole teacher assessment.</a:t>
            </a:r>
          </a:p>
          <a:p>
            <a:endParaRPr lang="en-US" sz="2400" dirty="0">
              <a:solidFill>
                <a:schemeClr val="accent1"/>
              </a:solidFill>
              <a:latin typeface="Arial" panose="020B0604020202020204" pitchFamily="34" charset="0"/>
              <a:cs typeface="Arial" panose="020B0604020202020204" pitchFamily="34" charset="0"/>
            </a:endParaRPr>
          </a:p>
          <a:p>
            <a:r>
              <a:rPr lang="en-US" sz="2400" dirty="0">
                <a:solidFill>
                  <a:schemeClr val="accent1"/>
                </a:solidFill>
                <a:latin typeface="Arial" panose="020B0604020202020204" pitchFamily="34" charset="0"/>
                <a:cs typeface="Arial" panose="020B0604020202020204" pitchFamily="34" charset="0"/>
              </a:rPr>
              <a:t>They are marked in school, and an overall grading based on the whole year’s work </a:t>
            </a:r>
          </a:p>
          <a:p>
            <a:r>
              <a:rPr lang="en-US" sz="2400" dirty="0">
                <a:solidFill>
                  <a:schemeClr val="accent1"/>
                </a:solidFill>
                <a:latin typeface="Arial" panose="020B0604020202020204" pitchFamily="34" charset="0"/>
                <a:cs typeface="Arial" panose="020B0604020202020204" pitchFamily="34" charset="0"/>
              </a:rPr>
              <a:t>will be made.</a:t>
            </a:r>
          </a:p>
          <a:p>
            <a:endParaRPr lang="en-US" sz="2400" dirty="0">
              <a:solidFill>
                <a:schemeClr val="accent1"/>
              </a:solidFill>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6E07A310-B588-44AC-8AF8-B9A2E643A55E}"/>
              </a:ext>
            </a:extLst>
          </p:cNvPr>
          <p:cNvPicPr>
            <a:picLocks noChangeAspect="1"/>
          </p:cNvPicPr>
          <p:nvPr/>
        </p:nvPicPr>
        <p:blipFill>
          <a:blip r:embed="rId4"/>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5069213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431687" y="848889"/>
            <a:ext cx="3960711" cy="1061509"/>
          </a:xfrm>
        </p:spPr>
        <p:txBody>
          <a:bodyPr>
            <a:normAutofit fontScale="90000"/>
          </a:bodyPr>
          <a:lstStyle/>
          <a:p>
            <a:r>
              <a:rPr lang="en-US" dirty="0"/>
              <a:t>Age Related Expectations</a:t>
            </a:r>
            <a:endParaRPr lang="ru-RU"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ru-RU" smtClean="0"/>
              <a:t>9</a:t>
            </a:fld>
            <a:endParaRPr lang="ru-RU" dirty="0"/>
          </a:p>
        </p:txBody>
      </p:sp>
      <p:sp>
        <p:nvSpPr>
          <p:cNvPr id="2" name="Rectangle 1">
            <a:extLst>
              <a:ext uri="{FF2B5EF4-FFF2-40B4-BE49-F238E27FC236}">
                <a16:creationId xmlns:a16="http://schemas.microsoft.com/office/drawing/2014/main" id="{13C3FFCF-788D-4659-B497-A82678D9E158}"/>
              </a:ext>
            </a:extLst>
          </p:cNvPr>
          <p:cNvSpPr/>
          <p:nvPr/>
        </p:nvSpPr>
        <p:spPr>
          <a:xfrm>
            <a:off x="80920" y="2200489"/>
            <a:ext cx="12518379" cy="3046988"/>
          </a:xfrm>
          <a:prstGeom prst="rect">
            <a:avLst/>
          </a:prstGeom>
        </p:spPr>
        <p:txBody>
          <a:bodyPr wrap="square">
            <a:spAutoFit/>
          </a:bodyPr>
          <a:lstStyle/>
          <a:p>
            <a:r>
              <a:rPr lang="en-US" sz="2400" u="sng" dirty="0">
                <a:solidFill>
                  <a:srgbClr val="C00000"/>
                </a:solidFill>
                <a:latin typeface="Arial" panose="020B0604020202020204" pitchFamily="34" charset="0"/>
                <a:cs typeface="Arial" panose="020B0604020202020204" pitchFamily="34" charset="0"/>
              </a:rPr>
              <a:t>Working below the expected standard </a:t>
            </a:r>
            <a:r>
              <a:rPr lang="en-US" sz="2400" dirty="0">
                <a:solidFill>
                  <a:srgbClr val="000000"/>
                </a:solidFill>
                <a:latin typeface="Arial" panose="020B0604020202020204" pitchFamily="34" charset="0"/>
                <a:cs typeface="Arial" panose="020B0604020202020204" pitchFamily="34" charset="0"/>
              </a:rPr>
              <a:t>(not working within the Year 2 Curriculum).</a:t>
            </a:r>
          </a:p>
          <a:p>
            <a:endParaRPr lang="en-US" sz="2400" dirty="0">
              <a:solidFill>
                <a:srgbClr val="000000"/>
              </a:solidFill>
              <a:latin typeface="Arial" panose="020B0604020202020204" pitchFamily="34" charset="0"/>
              <a:cs typeface="Arial" panose="020B0604020202020204" pitchFamily="34" charset="0"/>
            </a:endParaRPr>
          </a:p>
          <a:p>
            <a:r>
              <a:rPr lang="en-US" sz="2400" u="sng" dirty="0">
                <a:solidFill>
                  <a:schemeClr val="accent6"/>
                </a:solidFill>
                <a:latin typeface="Arial" panose="020B0604020202020204" pitchFamily="34" charset="0"/>
                <a:cs typeface="Arial" panose="020B0604020202020204" pitchFamily="34" charset="0"/>
              </a:rPr>
              <a:t>Working towards the expected standard </a:t>
            </a:r>
            <a:r>
              <a:rPr lang="en-US" sz="2400" dirty="0">
                <a:solidFill>
                  <a:srgbClr val="000000"/>
                </a:solidFill>
                <a:latin typeface="Arial" panose="020B0604020202020204" pitchFamily="34" charset="0"/>
                <a:cs typeface="Arial" panose="020B0604020202020204" pitchFamily="34" charset="0"/>
              </a:rPr>
              <a:t>(some of the learning is within the Year 2 Curriculum).</a:t>
            </a:r>
          </a:p>
          <a:p>
            <a:endParaRPr lang="en-US" sz="2400" dirty="0">
              <a:solidFill>
                <a:srgbClr val="00B0F0"/>
              </a:solidFill>
              <a:latin typeface="Arial" panose="020B0604020202020204" pitchFamily="34" charset="0"/>
              <a:cs typeface="Arial" panose="020B0604020202020204" pitchFamily="34" charset="0"/>
            </a:endParaRPr>
          </a:p>
          <a:p>
            <a:r>
              <a:rPr lang="en-US" sz="2400" u="sng" dirty="0">
                <a:solidFill>
                  <a:srgbClr val="7030A0"/>
                </a:solidFill>
                <a:latin typeface="Arial" panose="020B0604020202020204" pitchFamily="34" charset="0"/>
                <a:cs typeface="Arial" panose="020B0604020202020204" pitchFamily="34" charset="0"/>
              </a:rPr>
              <a:t>Working at the expected standard </a:t>
            </a:r>
            <a:r>
              <a:rPr lang="en-US" sz="2400" dirty="0">
                <a:solidFill>
                  <a:srgbClr val="000000"/>
                </a:solidFill>
                <a:latin typeface="Arial" panose="020B0604020202020204" pitchFamily="34" charset="0"/>
                <a:cs typeface="Arial" panose="020B0604020202020204" pitchFamily="34" charset="0"/>
              </a:rPr>
              <a:t>(All learning is within the Year 2 Curriculum).</a:t>
            </a:r>
          </a:p>
          <a:p>
            <a:endParaRPr lang="en-US" sz="2400" dirty="0">
              <a:solidFill>
                <a:srgbClr val="000000"/>
              </a:solidFill>
              <a:latin typeface="Arial" panose="020B0604020202020204" pitchFamily="34" charset="0"/>
              <a:cs typeface="Arial" panose="020B0604020202020204" pitchFamily="34" charset="0"/>
            </a:endParaRPr>
          </a:p>
          <a:p>
            <a:r>
              <a:rPr lang="en-US" sz="2400" u="sng" dirty="0">
                <a:solidFill>
                  <a:srgbClr val="AF3790"/>
                </a:solidFill>
                <a:latin typeface="Arial" panose="020B0604020202020204" pitchFamily="34" charset="0"/>
                <a:cs typeface="Arial" panose="020B0604020202020204" pitchFamily="34" charset="0"/>
              </a:rPr>
              <a:t>Working at greater depth </a:t>
            </a:r>
            <a:r>
              <a:rPr lang="en-US" sz="2400" dirty="0">
                <a:solidFill>
                  <a:srgbClr val="000000"/>
                </a:solidFill>
                <a:latin typeface="Arial" panose="020B0604020202020204" pitchFamily="34" charset="0"/>
                <a:cs typeface="Arial" panose="020B0604020202020204" pitchFamily="34" charset="0"/>
              </a:rPr>
              <a:t>(very secure in Year 2 Curriculum, with elements of Year 3).</a:t>
            </a:r>
          </a:p>
        </p:txBody>
      </p:sp>
      <p:sp>
        <p:nvSpPr>
          <p:cNvPr id="9" name="TextBox 8">
            <a:extLst>
              <a:ext uri="{FF2B5EF4-FFF2-40B4-BE49-F238E27FC236}">
                <a16:creationId xmlns:a16="http://schemas.microsoft.com/office/drawing/2014/main" id="{BC3889F1-E2BE-46DE-A047-86B6F8600B80}"/>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1" name="Picture 10">
            <a:extLst>
              <a:ext uri="{FF2B5EF4-FFF2-40B4-BE49-F238E27FC236}">
                <a16:creationId xmlns:a16="http://schemas.microsoft.com/office/drawing/2014/main" id="{FAC5F638-47E5-49D2-A065-D9151EEF21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8" name="Picture 7">
            <a:extLst>
              <a:ext uri="{FF2B5EF4-FFF2-40B4-BE49-F238E27FC236}">
                <a16:creationId xmlns:a16="http://schemas.microsoft.com/office/drawing/2014/main" id="{D4D5FA06-0210-4300-9C13-1CD0D5AC811E}"/>
              </a:ext>
            </a:extLst>
          </p:cNvPr>
          <p:cNvPicPr>
            <a:picLocks noChangeAspect="1"/>
          </p:cNvPicPr>
          <p:nvPr/>
        </p:nvPicPr>
        <p:blipFill>
          <a:blip r:embed="rId3"/>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32720201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42414" y="807865"/>
            <a:ext cx="4769947" cy="1061509"/>
          </a:xfrm>
        </p:spPr>
        <p:txBody>
          <a:bodyPr>
            <a:normAutofit fontScale="90000"/>
          </a:bodyPr>
          <a:lstStyle/>
          <a:p>
            <a:r>
              <a:rPr lang="en-US" dirty="0"/>
              <a:t>How can you help your </a:t>
            </a:r>
            <a:r>
              <a:rPr lang="en-US" dirty="0" smtClean="0"/>
              <a:t>child?</a:t>
            </a:r>
            <a:endParaRPr lang="ru-RU"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ru-RU" smtClean="0"/>
              <a:t>10</a:t>
            </a:fld>
            <a:endParaRPr lang="ru-RU" dirty="0"/>
          </a:p>
        </p:txBody>
      </p:sp>
      <p:sp>
        <p:nvSpPr>
          <p:cNvPr id="2" name="Rectangle 1">
            <a:extLst>
              <a:ext uri="{FF2B5EF4-FFF2-40B4-BE49-F238E27FC236}">
                <a16:creationId xmlns:a16="http://schemas.microsoft.com/office/drawing/2014/main" id="{13C3FFCF-788D-4659-B497-A82678D9E158}"/>
              </a:ext>
            </a:extLst>
          </p:cNvPr>
          <p:cNvSpPr/>
          <p:nvPr/>
        </p:nvSpPr>
        <p:spPr>
          <a:xfrm>
            <a:off x="0" y="2378975"/>
            <a:ext cx="11991975" cy="4062651"/>
          </a:xfrm>
          <a:prstGeom prst="rect">
            <a:avLst/>
          </a:prstGeom>
        </p:spPr>
        <p:txBody>
          <a:bodyPr wrap="square">
            <a:spAutoFit/>
          </a:bodyPr>
          <a:lstStyle/>
          <a:p>
            <a:pPr marL="457200" indent="-457200">
              <a:buFont typeface="Arial" panose="020B0604020202020204" pitchFamily="34" charset="0"/>
              <a:buChar char="•"/>
            </a:pPr>
            <a:r>
              <a:rPr lang="en-US" sz="2000" u="sng" dirty="0">
                <a:latin typeface="Arial" panose="020B0604020202020204" pitchFamily="34" charset="0"/>
                <a:cs typeface="Arial" panose="020B0604020202020204" pitchFamily="34" charset="0"/>
              </a:rPr>
              <a:t>Help your child with reading</a:t>
            </a:r>
            <a:r>
              <a:rPr lang="en-US" sz="2000" dirty="0">
                <a:latin typeface="Arial" panose="020B0604020202020204" pitchFamily="34" charset="0"/>
                <a:cs typeface="Arial" panose="020B0604020202020204" pitchFamily="34" charset="0"/>
              </a:rPr>
              <a:t>, listen to them read and focus on bringing out a ‘love of reading’.  Also reading stories to your child allows them to develop language, listening skills and comprehension.   Encourage making predictions of what might happen next.</a:t>
            </a:r>
          </a:p>
          <a:p>
            <a:pPr marL="457200" indent="-45720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000" u="sng" dirty="0">
                <a:latin typeface="Arial" panose="020B0604020202020204" pitchFamily="34" charset="0"/>
                <a:cs typeface="Arial" panose="020B0604020202020204" pitchFamily="34" charset="0"/>
              </a:rPr>
              <a:t>Help your child with writing</a:t>
            </a:r>
            <a:r>
              <a:rPr lang="en-US" sz="2000" dirty="0">
                <a:latin typeface="Arial" panose="020B0604020202020204" pitchFamily="34" charset="0"/>
                <a:cs typeface="Arial" panose="020B0604020202020204" pitchFamily="34" charset="0"/>
              </a:rPr>
              <a:t>, support with weekly spellings.  Write together to make shopping lists and letter writing.</a:t>
            </a:r>
          </a:p>
          <a:p>
            <a:pPr marL="457200" indent="-45720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000" u="sng" dirty="0">
                <a:latin typeface="Arial" panose="020B0604020202020204" pitchFamily="34" charset="0"/>
                <a:cs typeface="Arial" panose="020B0604020202020204" pitchFamily="34" charset="0"/>
              </a:rPr>
              <a:t>Help your child with </a:t>
            </a:r>
            <a:r>
              <a:rPr lang="en-US" sz="2000" u="sng" dirty="0" err="1">
                <a:latin typeface="Arial" panose="020B0604020202020204" pitchFamily="34" charset="0"/>
                <a:cs typeface="Arial" panose="020B0604020202020204" pitchFamily="34" charset="0"/>
              </a:rPr>
              <a:t>maths</a:t>
            </a:r>
            <a:r>
              <a:rPr lang="en-US" sz="2000" dirty="0">
                <a:latin typeface="Arial" panose="020B0604020202020204" pitchFamily="34" charset="0"/>
                <a:cs typeface="Arial" panose="020B0604020202020204" pitchFamily="34" charset="0"/>
              </a:rPr>
              <a:t>, play times table games.  Encourage them to help with cooking, weighing and measuring ingredients.  Work out what time it is together.  Provide opportunities for your child to pay for things in a shop, to work out how much things cost and how much change will be needed.</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endParaRPr lang="en-US" sz="3000" dirty="0"/>
          </a:p>
        </p:txBody>
      </p:sp>
      <p:sp>
        <p:nvSpPr>
          <p:cNvPr id="5" name="TextBox 4">
            <a:extLst>
              <a:ext uri="{FF2B5EF4-FFF2-40B4-BE49-F238E27FC236}">
                <a16:creationId xmlns:a16="http://schemas.microsoft.com/office/drawing/2014/main" id="{3404825C-C575-4052-9334-EAF5492F5FDE}"/>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7" name="Picture 6">
            <a:extLst>
              <a:ext uri="{FF2B5EF4-FFF2-40B4-BE49-F238E27FC236}">
                <a16:creationId xmlns:a16="http://schemas.microsoft.com/office/drawing/2014/main" id="{EB55FDD3-B449-4506-942F-7222BEE4AF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8" name="Picture 7">
            <a:extLst>
              <a:ext uri="{FF2B5EF4-FFF2-40B4-BE49-F238E27FC236}">
                <a16:creationId xmlns:a16="http://schemas.microsoft.com/office/drawing/2014/main" id="{73D50364-1B97-4C03-B114-A4E7BA78D644}"/>
              </a:ext>
            </a:extLst>
          </p:cNvPr>
          <p:cNvPicPr>
            <a:picLocks noChangeAspect="1"/>
          </p:cNvPicPr>
          <p:nvPr/>
        </p:nvPicPr>
        <p:blipFill>
          <a:blip r:embed="rId3"/>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33628606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p:txBody>
          <a:bodyPr/>
          <a:lstStyle/>
          <a:p>
            <a:r>
              <a:rPr lang="en-US" dirty="0"/>
              <a:t>Thank You!</a:t>
            </a:r>
            <a:endParaRPr lang="ru-RU" dirty="0"/>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p:txBody>
          <a:bodyPr/>
          <a:lstStyle/>
          <a:p>
            <a:r>
              <a:rPr lang="en-US" dirty="0"/>
              <a:t>Your time is appreciated.</a:t>
            </a:r>
            <a:endParaRPr lang="ru-RU" dirty="0"/>
          </a:p>
        </p:txBody>
      </p:sp>
      <p:sp>
        <p:nvSpPr>
          <p:cNvPr id="3" name="Rectangle 2">
            <a:extLst>
              <a:ext uri="{FF2B5EF4-FFF2-40B4-BE49-F238E27FC236}">
                <a16:creationId xmlns:a16="http://schemas.microsoft.com/office/drawing/2014/main" id="{92C51D28-6743-4B6F-9A6F-F9A4A5AD0CBD}"/>
              </a:ext>
            </a:extLst>
          </p:cNvPr>
          <p:cNvSpPr/>
          <p:nvPr/>
        </p:nvSpPr>
        <p:spPr>
          <a:xfrm>
            <a:off x="7382778" y="5667225"/>
            <a:ext cx="4646400"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Any Questions?</a:t>
            </a:r>
          </a:p>
        </p:txBody>
      </p:sp>
      <p:sp>
        <p:nvSpPr>
          <p:cNvPr id="6" name="TextBox 5">
            <a:extLst>
              <a:ext uri="{FF2B5EF4-FFF2-40B4-BE49-F238E27FC236}">
                <a16:creationId xmlns:a16="http://schemas.microsoft.com/office/drawing/2014/main" id="{E039AD62-61AA-4DDA-80AA-D0BC66638988}"/>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9" name="Picture 8">
            <a:extLst>
              <a:ext uri="{FF2B5EF4-FFF2-40B4-BE49-F238E27FC236}">
                <a16:creationId xmlns:a16="http://schemas.microsoft.com/office/drawing/2014/main" id="{1EF18794-9DC9-40FF-BE3C-010E0BB699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11" name="Picture Placeholder 23" descr="A picture containing sky, outdoor, person, woman&#10;&#10;Description automatically generated">
            <a:extLst>
              <a:ext uri="{FF2B5EF4-FFF2-40B4-BE49-F238E27FC236}">
                <a16:creationId xmlns:a16="http://schemas.microsoft.com/office/drawing/2014/main" id="{059F6EE1-29E8-46FC-ACF6-66AD8380D4B2}"/>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412784" y="1566064"/>
            <a:ext cx="4948037" cy="4220558"/>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p:spPr>
      </p:pic>
      <p:pic>
        <p:nvPicPr>
          <p:cNvPr id="10" name="Picture 9">
            <a:extLst>
              <a:ext uri="{FF2B5EF4-FFF2-40B4-BE49-F238E27FC236}">
                <a16:creationId xmlns:a16="http://schemas.microsoft.com/office/drawing/2014/main" id="{87C25E80-655C-4834-B974-A6F430696E23}"/>
              </a:ext>
            </a:extLst>
          </p:cNvPr>
          <p:cNvPicPr>
            <a:picLocks noChangeAspect="1"/>
          </p:cNvPicPr>
          <p:nvPr/>
        </p:nvPicPr>
        <p:blipFill>
          <a:blip r:embed="rId4"/>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192333152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onBusiness Presentation Layout_Elementary_MO - v4.potx" id="{4DC39F4E-E9E8-4D22-BDE0-044CC575188F}" vid="{A1165295-B50A-4F62-B2CC-94F4F7BF07C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358fb36-c01a-4f6f-90a0-89690d6d655c">
      <Terms xmlns="http://schemas.microsoft.com/office/infopath/2007/PartnerControls"/>
    </lcf76f155ced4ddcb4097134ff3c332f>
    <TaxCatchAll xmlns="96f9d5d2-d08d-4066-b1a2-9881835df80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D4B716791EF894585DCE825648584D1" ma:contentTypeVersion="15" ma:contentTypeDescription="Create a new document." ma:contentTypeScope="" ma:versionID="f31fc99333732f55690e39a917256aba">
  <xsd:schema xmlns:xsd="http://www.w3.org/2001/XMLSchema" xmlns:xs="http://www.w3.org/2001/XMLSchema" xmlns:p="http://schemas.microsoft.com/office/2006/metadata/properties" xmlns:ns2="4358fb36-c01a-4f6f-90a0-89690d6d655c" xmlns:ns3="96f9d5d2-d08d-4066-b1a2-9881835df807" targetNamespace="http://schemas.microsoft.com/office/2006/metadata/properties" ma:root="true" ma:fieldsID="9be70777aa1c2a7426ab3af164684850" ns2:_="" ns3:_="">
    <xsd:import namespace="4358fb36-c01a-4f6f-90a0-89690d6d655c"/>
    <xsd:import namespace="96f9d5d2-d08d-4066-b1a2-9881835df80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358fb36-c01a-4f6f-90a0-89690d6d655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c6253c9-0159-4a99-b0fc-41e74ad70d8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6f9d5d2-d08d-4066-b1a2-9881835df807"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f92894b7-8301-482a-b1a0-617a0897cce3}" ma:internalName="TaxCatchAll" ma:showField="CatchAllData" ma:web="96f9d5d2-d08d-4066-b1a2-9881835df807">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46F4F6B-CCB3-4839-A103-452C4FD6D4CA}">
  <ds:schemaRefs>
    <ds:schemaRef ds:uri="http://purl.org/dc/terms/"/>
    <ds:schemaRef ds:uri="http://www.w3.org/XML/1998/namespace"/>
    <ds:schemaRef ds:uri="http://schemas.microsoft.com/office/2006/documentManagement/types"/>
    <ds:schemaRef ds:uri="http://schemas.microsoft.com/office/infopath/2007/PartnerControls"/>
    <ds:schemaRef ds:uri="http://purl.org/dc/elements/1.1/"/>
    <ds:schemaRef ds:uri="http://purl.org/dc/dcmitype/"/>
    <ds:schemaRef ds:uri="http://schemas.openxmlformats.org/package/2006/metadata/core-properties"/>
    <ds:schemaRef ds:uri="602b41ac-4878-4d09-9d01-645238b7ea72"/>
    <ds:schemaRef ds:uri="b84fec45-153d-4df8-a56d-5093a12dc34d"/>
    <ds:schemaRef ds:uri="http://schemas.microsoft.com/office/2006/metadata/properties"/>
  </ds:schemaRefs>
</ds:datastoreItem>
</file>

<file path=customXml/itemProps2.xml><?xml version="1.0" encoding="utf-8"?>
<ds:datastoreItem xmlns:ds="http://schemas.openxmlformats.org/officeDocument/2006/customXml" ds:itemID="{3E47B5C7-6BB7-42D5-81D4-68764B5F2058}">
  <ds:schemaRefs>
    <ds:schemaRef ds:uri="http://schemas.microsoft.com/sharepoint/v3/contenttype/forms"/>
  </ds:schemaRefs>
</ds:datastoreItem>
</file>

<file path=customXml/itemProps3.xml><?xml version="1.0" encoding="utf-8"?>
<ds:datastoreItem xmlns:ds="http://schemas.openxmlformats.org/officeDocument/2006/customXml" ds:itemID="{F5A22DD0-7B01-4E21-8B75-7B1D3A5767F9}"/>
</file>

<file path=docProps/app.xml><?xml version="1.0" encoding="utf-8"?>
<Properties xmlns="http://schemas.openxmlformats.org/officeDocument/2006/extended-properties" xmlns:vt="http://schemas.openxmlformats.org/officeDocument/2006/docPropsVTypes">
  <Template>Elementary school presentation</Template>
  <TotalTime>0</TotalTime>
  <Words>474</Words>
  <Application>Microsoft Office PowerPoint</Application>
  <PresentationFormat>Widescreen</PresentationFormat>
  <Paragraphs>88</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Comic Sans MS</vt:lpstr>
      <vt:lpstr>Franklin Gothic Book</vt:lpstr>
      <vt:lpstr>Office Theme</vt:lpstr>
      <vt:lpstr>KS1 Assessments</vt:lpstr>
      <vt:lpstr>What are SATs?</vt:lpstr>
      <vt:lpstr>An outline of the tests</vt:lpstr>
      <vt:lpstr>English – Reading Paper 1 Example Page</vt:lpstr>
      <vt:lpstr>English – Reading Paper 2 Example Pages</vt:lpstr>
      <vt:lpstr>Maths</vt:lpstr>
      <vt:lpstr>Maths Paper 1 Example Pages (Arithmetic)</vt:lpstr>
      <vt:lpstr>Teacher Assessment/results</vt:lpstr>
      <vt:lpstr>Age Related Expectations</vt:lpstr>
      <vt:lpstr>How can you help your child?</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2018-11-18T22:15:54Z</dcterms:created>
  <dcterms:modified xsi:type="dcterms:W3CDTF">2025-04-02T15:36:58Z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v-abdarl@microsoft.com</vt:lpwstr>
  </property>
  <property fmtid="{D5CDD505-2E9C-101B-9397-08002B2CF9AE}" pid="5" name="MSIP_Label_f42aa342-8706-4288-bd11-ebb85995028c_SetDate">
    <vt:lpwstr>2018-08-01T18:51:16.8781335Z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y fmtid="{D5CDD505-2E9C-101B-9397-08002B2CF9AE}" pid="10" name="ContentTypeId">
    <vt:lpwstr>0x0101002D4B716791EF894585DCE825648584D1</vt:lpwstr>
  </property>
</Properties>
</file>